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3" r:id="rId3"/>
    <p:sldId id="257" r:id="rId4"/>
    <p:sldId id="258" r:id="rId5"/>
    <p:sldId id="259" r:id="rId6"/>
    <p:sldId id="260" r:id="rId7"/>
    <p:sldId id="261" r:id="rId8"/>
    <p:sldId id="309" r:id="rId9"/>
    <p:sldId id="262" r:id="rId10"/>
    <p:sldId id="263" r:id="rId11"/>
    <p:sldId id="307" r:id="rId12"/>
    <p:sldId id="266" r:id="rId13"/>
    <p:sldId id="305" r:id="rId14"/>
    <p:sldId id="304" r:id="rId15"/>
    <p:sldId id="292" r:id="rId16"/>
    <p:sldId id="284" r:id="rId17"/>
    <p:sldId id="265" r:id="rId18"/>
    <p:sldId id="267" r:id="rId19"/>
    <p:sldId id="268" r:id="rId20"/>
    <p:sldId id="270" r:id="rId21"/>
    <p:sldId id="271" r:id="rId22"/>
    <p:sldId id="272" r:id="rId23"/>
    <p:sldId id="273" r:id="rId24"/>
    <p:sldId id="277" r:id="rId25"/>
    <p:sldId id="274" r:id="rId26"/>
    <p:sldId id="275" r:id="rId27"/>
    <p:sldId id="276" r:id="rId28"/>
    <p:sldId id="279" r:id="rId29"/>
    <p:sldId id="278" r:id="rId30"/>
    <p:sldId id="281" r:id="rId31"/>
    <p:sldId id="296" r:id="rId32"/>
    <p:sldId id="282" r:id="rId33"/>
    <p:sldId id="312" r:id="rId34"/>
    <p:sldId id="283" r:id="rId35"/>
    <p:sldId id="291" r:id="rId36"/>
    <p:sldId id="285" r:id="rId37"/>
    <p:sldId id="286" r:id="rId38"/>
    <p:sldId id="287" r:id="rId39"/>
    <p:sldId id="288" r:id="rId40"/>
    <p:sldId id="289" r:id="rId41"/>
    <p:sldId id="290" r:id="rId42"/>
    <p:sldId id="293" r:id="rId43"/>
    <p:sldId id="294" r:id="rId44"/>
    <p:sldId id="300" r:id="rId45"/>
    <p:sldId id="302" r:id="rId46"/>
    <p:sldId id="295" r:id="rId47"/>
    <p:sldId id="306" r:id="rId48"/>
    <p:sldId id="297" r:id="rId49"/>
    <p:sldId id="310" r:id="rId50"/>
    <p:sldId id="301" r:id="rId51"/>
    <p:sldId id="311" r:id="rId52"/>
    <p:sldId id="298" r:id="rId53"/>
    <p:sldId id="308" r:id="rId54"/>
    <p:sldId id="314" r:id="rId55"/>
    <p:sldId id="299"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3" d="100"/>
          <a:sy n="63" d="100"/>
        </p:scale>
        <p:origin x="-130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Work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title>
      <c:tx>
        <c:rich>
          <a:bodyPr/>
          <a:lstStyle/>
          <a:p>
            <a:pPr>
              <a:defRPr sz="2400"/>
            </a:pPr>
            <a:r>
              <a:rPr lang="en-US" sz="2400" smtClean="0"/>
              <a:t>Figure</a:t>
            </a:r>
            <a:r>
              <a:rPr lang="en-US" sz="2400" baseline="0" smtClean="0"/>
              <a:t> 3. </a:t>
            </a:r>
            <a:r>
              <a:rPr lang="en-US" sz="2400" dirty="0" smtClean="0"/>
              <a:t>Overall </a:t>
            </a:r>
            <a:r>
              <a:rPr lang="en-US" sz="2400" dirty="0"/>
              <a:t>age-adjusted hazard ratios for mortality, all </a:t>
            </a:r>
            <a:r>
              <a:rPr lang="en-US" sz="2400" dirty="0" smtClean="0"/>
              <a:t>32 </a:t>
            </a:r>
            <a:r>
              <a:rPr lang="en-US" sz="2400" dirty="0"/>
              <a:t>studies combined, 1966-2012</a:t>
            </a:r>
          </a:p>
        </c:rich>
      </c:tx>
      <c:layout>
        <c:manualLayout>
          <c:xMode val="edge"/>
          <c:yMode val="edge"/>
          <c:x val="0.17287444213877601"/>
          <c:y val="0"/>
        </c:manualLayout>
      </c:layout>
    </c:title>
    <c:plotArea>
      <c:layout>
        <c:manualLayout>
          <c:layoutTarget val="inner"/>
          <c:xMode val="edge"/>
          <c:yMode val="edge"/>
          <c:x val="9.8492271799358447E-2"/>
          <c:y val="7.9757327209099144E-2"/>
          <c:w val="0.87804199475065603"/>
          <c:h val="0.84646489501312305"/>
        </c:manualLayout>
      </c:layout>
      <c:lineChart>
        <c:grouping val="standard"/>
        <c:ser>
          <c:idx val="0"/>
          <c:order val="0"/>
          <c:spPr>
            <a:ln>
              <a:solidFill>
                <a:schemeClr val="tx1"/>
              </a:solidFill>
            </a:ln>
          </c:spPr>
          <c:marker>
            <c:symbol val="diamond"/>
            <c:size val="9"/>
            <c:spPr>
              <a:solidFill>
                <a:schemeClr val="tx1"/>
              </a:solidFill>
              <a:ln>
                <a:solidFill>
                  <a:schemeClr val="tx1"/>
                </a:solidFill>
              </a:ln>
            </c:spPr>
          </c:marker>
          <c:errBars>
            <c:errDir val="y"/>
            <c:errBarType val="both"/>
            <c:errValType val="cust"/>
            <c:plus>
              <c:numRef>
                <c:f>Sheet1!$AJ$4:$AJ$11</c:f>
                <c:numCache>
                  <c:formatCode>General</c:formatCode>
                  <c:ptCount val="8"/>
                  <c:pt idx="0">
                    <c:v>0.31819654349549331</c:v>
                  </c:pt>
                  <c:pt idx="1">
                    <c:v>0.24712206022254388</c:v>
                  </c:pt>
                  <c:pt idx="2">
                    <c:v>0.19724139955543679</c:v>
                  </c:pt>
                  <c:pt idx="3">
                    <c:v>0.17711644708269852</c:v>
                  </c:pt>
                  <c:pt idx="4">
                    <c:v>0.18108645540707946</c:v>
                  </c:pt>
                  <c:pt idx="5">
                    <c:v>0.21925349602987143</c:v>
                  </c:pt>
                  <c:pt idx="6">
                    <c:v>0.20657090162848288</c:v>
                  </c:pt>
                  <c:pt idx="7">
                    <c:v>0.18658453087231058</c:v>
                  </c:pt>
                </c:numCache>
              </c:numRef>
            </c:plus>
            <c:minus>
              <c:numRef>
                <c:f>Sheet1!$AI$4:$AI$11</c:f>
                <c:numCache>
                  <c:formatCode>General</c:formatCode>
                  <c:ptCount val="8"/>
                  <c:pt idx="0">
                    <c:v>0.27255178735818208</c:v>
                  </c:pt>
                  <c:pt idx="1">
                    <c:v>0.21176305806796258</c:v>
                  </c:pt>
                  <c:pt idx="2">
                    <c:v>0.16899350509688724</c:v>
                  </c:pt>
                  <c:pt idx="3">
                    <c:v>0.15155225885771234</c:v>
                  </c:pt>
                  <c:pt idx="4">
                    <c:v>0.15378425398413034</c:v>
                  </c:pt>
                  <c:pt idx="5">
                    <c:v>0.17982601382223143</c:v>
                  </c:pt>
                  <c:pt idx="6">
                    <c:v>0.17120494232844424</c:v>
                  </c:pt>
                  <c:pt idx="7">
                    <c:v>0.1572450390324438</c:v>
                  </c:pt>
                </c:numCache>
              </c:numRef>
            </c:minus>
            <c:spPr>
              <a:ln>
                <a:solidFill>
                  <a:schemeClr val="bg1">
                    <a:lumMod val="65000"/>
                  </a:schemeClr>
                </a:solidFill>
              </a:ln>
            </c:spPr>
          </c:errBars>
          <c:cat>
            <c:strRef>
              <c:f>Sheet1!$A$4:$A$11</c:f>
              <c:strCache>
                <c:ptCount val="8"/>
                <c:pt idx="0">
                  <c:v>0-9</c:v>
                </c:pt>
                <c:pt idx="1">
                  <c:v>10-19</c:v>
                </c:pt>
                <c:pt idx="2">
                  <c:v>20-29</c:v>
                </c:pt>
                <c:pt idx="3">
                  <c:v>30-39</c:v>
                </c:pt>
                <c:pt idx="4">
                  <c:v>40-49</c:v>
                </c:pt>
                <c:pt idx="5">
                  <c:v>50-59</c:v>
                </c:pt>
                <c:pt idx="6">
                  <c:v>60-69</c:v>
                </c:pt>
                <c:pt idx="7">
                  <c:v>70+</c:v>
                </c:pt>
              </c:strCache>
            </c:strRef>
          </c:cat>
          <c:val>
            <c:numRef>
              <c:f>Sheet1!$AH$4:$AH$11</c:f>
              <c:numCache>
                <c:formatCode>0.00</c:formatCode>
                <c:ptCount val="8"/>
                <c:pt idx="0">
                  <c:v>1.9035483870967738</c:v>
                </c:pt>
                <c:pt idx="1">
                  <c:v>1.5754838709677421</c:v>
                </c:pt>
                <c:pt idx="2">
                  <c:v>1.2296666666666658</c:v>
                </c:pt>
                <c:pt idx="3">
                  <c:v>1.057241379310345</c:v>
                </c:pt>
                <c:pt idx="4">
                  <c:v>1.011333333333333</c:v>
                </c:pt>
                <c:pt idx="5">
                  <c:v>0.996</c:v>
                </c:pt>
                <c:pt idx="6">
                  <c:v>1</c:v>
                </c:pt>
                <c:pt idx="7">
                  <c:v>1</c:v>
                </c:pt>
              </c:numCache>
            </c:numRef>
          </c:val>
        </c:ser>
        <c:marker val="1"/>
        <c:axId val="77173504"/>
        <c:axId val="77175040"/>
      </c:lineChart>
      <c:catAx>
        <c:axId val="77173504"/>
        <c:scaling>
          <c:orientation val="minMax"/>
        </c:scaling>
        <c:axPos val="b"/>
        <c:title>
          <c:tx>
            <c:rich>
              <a:bodyPr/>
              <a:lstStyle/>
              <a:p>
                <a:pPr>
                  <a:defRPr sz="1800"/>
                </a:pPr>
                <a:r>
                  <a:rPr lang="en-US" sz="1800"/>
                  <a:t>Serum 25(OH)D, ng/ml</a:t>
                </a:r>
              </a:p>
            </c:rich>
          </c:tx>
        </c:title>
        <c:tickLblPos val="nextTo"/>
        <c:txPr>
          <a:bodyPr/>
          <a:lstStyle/>
          <a:p>
            <a:pPr>
              <a:defRPr sz="1400"/>
            </a:pPr>
            <a:endParaRPr lang="en-US"/>
          </a:p>
        </c:txPr>
        <c:crossAx val="77175040"/>
        <c:crosses val="autoZero"/>
        <c:auto val="1"/>
        <c:lblAlgn val="ctr"/>
        <c:lblOffset val="100"/>
      </c:catAx>
      <c:valAx>
        <c:axId val="77175040"/>
        <c:scaling>
          <c:orientation val="minMax"/>
          <c:min val="0.8"/>
        </c:scaling>
        <c:axPos val="l"/>
        <c:title>
          <c:tx>
            <c:rich>
              <a:bodyPr rot="-5400000" vert="horz"/>
              <a:lstStyle/>
              <a:p>
                <a:pPr>
                  <a:defRPr sz="1800"/>
                </a:pPr>
                <a:r>
                  <a:rPr lang="en-US" sz="1800"/>
                  <a:t>Hazard Ratio</a:t>
                </a:r>
              </a:p>
            </c:rich>
          </c:tx>
        </c:title>
        <c:numFmt formatCode="#,##0.00" sourceLinked="0"/>
        <c:tickLblPos val="nextTo"/>
        <c:txPr>
          <a:bodyPr/>
          <a:lstStyle/>
          <a:p>
            <a:pPr>
              <a:defRPr sz="1400"/>
            </a:pPr>
            <a:endParaRPr lang="en-US"/>
          </a:p>
        </c:txPr>
        <c:crossAx val="77173504"/>
        <c:crosses val="autoZero"/>
        <c:crossBetween val="between"/>
      </c:valAx>
    </c:plotArea>
    <c:plotVisOnly val="1"/>
    <c:dispBlanksAs val="gap"/>
  </c:chart>
  <c:txPr>
    <a:bodyPr/>
    <a:lstStyle/>
    <a:p>
      <a:pPr>
        <a:defRPr>
          <a:latin typeface="Times New Roman"/>
          <a:cs typeface="Times New Roman"/>
        </a:defRPr>
      </a:pPr>
      <a:endParaRPr lang="en-US"/>
    </a:p>
  </c:txPr>
  <c:externalData r:id="rId2"/>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drawing1.xml><?xml version="1.0" encoding="utf-8"?>
<c:userShapes xmlns:c="http://schemas.openxmlformats.org/drawingml/2006/chart">
  <cdr:relSizeAnchor xmlns:cdr="http://schemas.openxmlformats.org/drawingml/2006/chartDrawing">
    <cdr:from>
      <cdr:x>0.525</cdr:x>
      <cdr:y>0.31111</cdr:y>
    </cdr:from>
    <cdr:to>
      <cdr:x>0.625</cdr:x>
      <cdr:y>0.44444</cdr:y>
    </cdr:to>
    <cdr:sp macro="" textlink="">
      <cdr:nvSpPr>
        <cdr:cNvPr id="2" name="TextBox 1"/>
        <cdr:cNvSpPr txBox="1"/>
      </cdr:nvSpPr>
      <cdr:spPr>
        <a:xfrm xmlns:a="http://schemas.openxmlformats.org/drawingml/2006/main">
          <a:off x="4800600" y="213360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0.38333</cdr:x>
      <cdr:y>0.31111</cdr:y>
    </cdr:from>
    <cdr:to>
      <cdr:x>0.48333</cdr:x>
      <cdr:y>0.44444</cdr:y>
    </cdr:to>
    <cdr:sp macro="" textlink="">
      <cdr:nvSpPr>
        <cdr:cNvPr id="3" name="TextBox 2"/>
        <cdr:cNvSpPr txBox="1"/>
      </cdr:nvSpPr>
      <cdr:spPr>
        <a:xfrm xmlns:a="http://schemas.openxmlformats.org/drawingml/2006/main">
          <a:off x="3505200" y="213360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400" dirty="0" smtClean="0"/>
            <a:t>Garland et al., 2011</a:t>
          </a:r>
          <a:endParaRPr lang="en-US" sz="24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2D4542-63BF-42D5-917B-22030EBCCB81}" type="datetimeFigureOut">
              <a:rPr lang="en-US" smtClean="0"/>
              <a:pPr/>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86C04-73EE-4096-80C4-20E77D8D02D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2D4542-63BF-42D5-917B-22030EBCCB81}" type="datetimeFigureOut">
              <a:rPr lang="en-US" smtClean="0"/>
              <a:pPr/>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86C04-73EE-4096-80C4-20E77D8D02D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2D4542-63BF-42D5-917B-22030EBCCB81}" type="datetimeFigureOut">
              <a:rPr lang="en-US" smtClean="0"/>
              <a:pPr/>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86C04-73EE-4096-80C4-20E77D8D02D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2D4542-63BF-42D5-917B-22030EBCCB81}" type="datetimeFigureOut">
              <a:rPr lang="en-US" smtClean="0"/>
              <a:pPr/>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86C04-73EE-4096-80C4-20E77D8D02D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2D4542-63BF-42D5-917B-22030EBCCB81}" type="datetimeFigureOut">
              <a:rPr lang="en-US" smtClean="0"/>
              <a:pPr/>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86C04-73EE-4096-80C4-20E77D8D02D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2D4542-63BF-42D5-917B-22030EBCCB81}" type="datetimeFigureOut">
              <a:rPr lang="en-US" smtClean="0"/>
              <a:pPr/>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286C04-73EE-4096-80C4-20E77D8D02D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2D4542-63BF-42D5-917B-22030EBCCB81}" type="datetimeFigureOut">
              <a:rPr lang="en-US" smtClean="0"/>
              <a:pPr/>
              <a:t>10/19/2017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286C04-73EE-4096-80C4-20E77D8D02D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2D4542-63BF-42D5-917B-22030EBCCB81}" type="datetimeFigureOut">
              <a:rPr lang="en-US" smtClean="0"/>
              <a:pPr/>
              <a:t>10/19/2017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286C04-73EE-4096-80C4-20E77D8D02D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2D4542-63BF-42D5-917B-22030EBCCB81}" type="datetimeFigureOut">
              <a:rPr lang="en-US" smtClean="0"/>
              <a:pPr/>
              <a:t>10/19/2017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286C04-73EE-4096-80C4-20E77D8D02D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2D4542-63BF-42D5-917B-22030EBCCB81}" type="datetimeFigureOut">
              <a:rPr lang="en-US" smtClean="0"/>
              <a:pPr/>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286C04-73EE-4096-80C4-20E77D8D02D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2D4542-63BF-42D5-917B-22030EBCCB81}" type="datetimeFigureOut">
              <a:rPr lang="en-US" smtClean="0"/>
              <a:pPr/>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286C04-73EE-4096-80C4-20E77D8D02D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2D4542-63BF-42D5-917B-22030EBCCB81}" type="datetimeFigureOut">
              <a:rPr lang="en-US" smtClean="0"/>
              <a:pPr/>
              <a:t>10/19/2017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286C04-73EE-4096-80C4-20E77D8D02D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unarc.org/index.ht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vitamindcouncil.org/" TargetMode="External"/><Relationship Id="rId2" Type="http://schemas.openxmlformats.org/officeDocument/2006/relationships/hyperlink" Target="http://www.grassrootshealth.ne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s://scholar.google.com/" TargetMode="External"/><Relationship Id="rId7" Type="http://schemas.openxmlformats.org/officeDocument/2006/relationships/hyperlink" Target="http://vitamindsociety.org/" TargetMode="External"/><Relationship Id="rId2" Type="http://schemas.openxmlformats.org/officeDocument/2006/relationships/hyperlink" Target="http://www.ncbi.nlm.nih.gov/pubmed/" TargetMode="External"/><Relationship Id="rId1" Type="http://schemas.openxmlformats.org/officeDocument/2006/relationships/slideLayout" Target="../slideLayouts/slideLayout2.xml"/><Relationship Id="rId6" Type="http://schemas.openxmlformats.org/officeDocument/2006/relationships/hyperlink" Target="http://www.vitamindcouncil.org/" TargetMode="External"/><Relationship Id="rId5" Type="http://schemas.openxmlformats.org/officeDocument/2006/relationships/hyperlink" Target="http://www.vitamindwiki.com/VitaminDWiki" TargetMode="External"/><Relationship Id="rId4" Type="http://schemas.openxmlformats.org/officeDocument/2006/relationships/hyperlink" Target="https://grassrootshealth.ne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Vitamin D Update</a:t>
            </a:r>
            <a:br>
              <a:rPr lang="en-US" dirty="0" smtClean="0"/>
            </a:br>
            <a:r>
              <a:rPr lang="en-US" dirty="0" smtClean="0"/>
              <a:t>Smart Life Forum, Oct. 19, 2017</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William B. Grant, Ph.D.</a:t>
            </a:r>
          </a:p>
          <a:p>
            <a:r>
              <a:rPr lang="en-US" dirty="0" smtClean="0"/>
              <a:t>Sunlight, Nutrition and Health Research Center (www.sunarc.org)</a:t>
            </a:r>
          </a:p>
          <a:p>
            <a:r>
              <a:rPr lang="en-US" dirty="0" smtClean="0"/>
              <a:t>San Francisco</a:t>
            </a:r>
            <a:endParaRPr lang="en-US" dirty="0"/>
          </a:p>
        </p:txBody>
      </p:sp>
      <p:pic>
        <p:nvPicPr>
          <p:cNvPr id="4" name="Picture 4" descr="Sunlight, Nutrition and Health Research Center (SUNARC)">
            <a:hlinkClick r:id="rId2"/>
          </p:cNvPr>
          <p:cNvPicPr>
            <a:picLocks noChangeAspect="1" noChangeArrowheads="1"/>
          </p:cNvPicPr>
          <p:nvPr/>
        </p:nvPicPr>
        <p:blipFill>
          <a:blip r:embed="rId3"/>
          <a:srcRect/>
          <a:stretch>
            <a:fillRect/>
          </a:stretch>
        </p:blipFill>
        <p:spPr bwMode="auto">
          <a:xfrm>
            <a:off x="0" y="0"/>
            <a:ext cx="3276600" cy="220092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normAutofit lnSpcReduction="10000"/>
          </a:bodyPr>
          <a:lstStyle/>
          <a:p>
            <a:r>
              <a:rPr lang="en-US" dirty="0" smtClean="0"/>
              <a:t>Institute of Medicine (Ross, 2011)</a:t>
            </a:r>
          </a:p>
          <a:p>
            <a:pPr lvl="1"/>
            <a:r>
              <a:rPr lang="en-US" dirty="0" smtClean="0"/>
              <a:t>600 IU/d to 70 yrs, 800 IU/d &gt;70 yrs</a:t>
            </a:r>
          </a:p>
          <a:p>
            <a:pPr lvl="1"/>
            <a:r>
              <a:rPr lang="en-US" dirty="0" smtClean="0"/>
              <a:t>20 </a:t>
            </a:r>
            <a:r>
              <a:rPr lang="en-US" dirty="0" err="1" smtClean="0"/>
              <a:t>ng</a:t>
            </a:r>
            <a:r>
              <a:rPr lang="en-US" dirty="0" smtClean="0"/>
              <a:t>/</a:t>
            </a:r>
            <a:r>
              <a:rPr lang="en-US" dirty="0" err="1" smtClean="0"/>
              <a:t>mL</a:t>
            </a:r>
            <a:r>
              <a:rPr lang="en-US" dirty="0" smtClean="0"/>
              <a:t> vitamin D</a:t>
            </a:r>
            <a:endParaRPr lang="en-US" dirty="0"/>
          </a:p>
          <a:p>
            <a:r>
              <a:rPr lang="en-US" dirty="0" smtClean="0"/>
              <a:t>Endocrine Society (</a:t>
            </a:r>
            <a:r>
              <a:rPr lang="en-US" dirty="0" err="1" smtClean="0"/>
              <a:t>Holick</a:t>
            </a:r>
            <a:r>
              <a:rPr lang="en-US" dirty="0" smtClean="0"/>
              <a:t>, 2011)</a:t>
            </a:r>
          </a:p>
          <a:p>
            <a:pPr lvl="1"/>
            <a:r>
              <a:rPr lang="en-US" dirty="0" smtClean="0"/>
              <a:t>1000-2000+ IU/d vitamin D</a:t>
            </a:r>
            <a:r>
              <a:rPr lang="en-US" baseline="-25000" dirty="0" smtClean="0"/>
              <a:t>2</a:t>
            </a:r>
            <a:r>
              <a:rPr lang="en-US" dirty="0" smtClean="0"/>
              <a:t> or D</a:t>
            </a:r>
            <a:r>
              <a:rPr lang="en-US" baseline="-25000" dirty="0" smtClean="0"/>
              <a:t>3</a:t>
            </a:r>
            <a:endParaRPr lang="en-US" dirty="0" smtClean="0"/>
          </a:p>
          <a:p>
            <a:pPr lvl="1"/>
            <a:r>
              <a:rPr lang="en-US" dirty="0" smtClean="0"/>
              <a:t>30 </a:t>
            </a:r>
            <a:r>
              <a:rPr lang="en-US" dirty="0" err="1" smtClean="0"/>
              <a:t>ng</a:t>
            </a:r>
            <a:r>
              <a:rPr lang="en-US" dirty="0" smtClean="0"/>
              <a:t>/</a:t>
            </a:r>
            <a:r>
              <a:rPr lang="en-US" dirty="0" err="1" smtClean="0"/>
              <a:t>mL</a:t>
            </a:r>
            <a:endParaRPr lang="en-US" dirty="0"/>
          </a:p>
          <a:p>
            <a:r>
              <a:rPr lang="en-US" dirty="0" smtClean="0"/>
              <a:t>Vitamin D advocacy organizations (2015)</a:t>
            </a:r>
          </a:p>
          <a:p>
            <a:pPr lvl="1"/>
            <a:r>
              <a:rPr lang="en-US" dirty="0" smtClean="0"/>
              <a:t>2000-5000 IU/d vitamin D</a:t>
            </a:r>
            <a:r>
              <a:rPr lang="en-US" baseline="-25000" dirty="0" smtClean="0"/>
              <a:t>3</a:t>
            </a:r>
            <a:endParaRPr lang="en-US" dirty="0" smtClean="0"/>
          </a:p>
          <a:p>
            <a:pPr lvl="1"/>
            <a:r>
              <a:rPr lang="en-US" dirty="0" smtClean="0"/>
              <a:t>40-60 </a:t>
            </a:r>
            <a:r>
              <a:rPr lang="en-US" dirty="0" err="1" smtClean="0"/>
              <a:t>ng</a:t>
            </a:r>
            <a:r>
              <a:rPr lang="en-US" dirty="0" smtClean="0"/>
              <a:t>/</a:t>
            </a:r>
            <a:r>
              <a:rPr lang="en-US" dirty="0" err="1" smtClean="0"/>
              <a:t>mL</a:t>
            </a:r>
            <a:endParaRPr lang="en-US" dirty="0" smtClean="0"/>
          </a:p>
          <a:p>
            <a:pPr lvl="1"/>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 of the Two Camps</a:t>
            </a:r>
            <a:endParaRPr lang="en-US" dirty="0"/>
          </a:p>
        </p:txBody>
      </p:sp>
      <p:pic>
        <p:nvPicPr>
          <p:cNvPr id="4" name="Content Placeholder 3" descr="DSC07502.JPG"/>
          <p:cNvPicPr>
            <a:picLocks noGrp="1" noChangeAspect="1"/>
          </p:cNvPicPr>
          <p:nvPr>
            <p:ph idx="1"/>
          </p:nvPr>
        </p:nvPicPr>
        <p:blipFill>
          <a:blip r:embed="rId2" cstate="print"/>
          <a:stretch>
            <a:fillRect/>
          </a:stretch>
        </p:blipFill>
        <p:spPr>
          <a:xfrm>
            <a:off x="914400" y="1368171"/>
            <a:ext cx="7321181" cy="5489829"/>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Vitamin D from UVB Exposure</a:t>
            </a:r>
            <a:endParaRPr lang="en-US" dirty="0"/>
          </a:p>
        </p:txBody>
      </p:sp>
      <p:pic>
        <p:nvPicPr>
          <p:cNvPr id="4" name="Content Placeholder 3" descr="An external file that holds a picture, illustration, etc.&#10;Object name is nutrients-02-00482-g003.jpg"/>
          <p:cNvPicPr>
            <a:picLocks noGrp="1"/>
          </p:cNvPicPr>
          <p:nvPr>
            <p:ph idx="1"/>
          </p:nvPr>
        </p:nvPicPr>
        <p:blipFill>
          <a:blip r:embed="rId2"/>
          <a:srcRect/>
          <a:stretch>
            <a:fillRect/>
          </a:stretch>
        </p:blipFill>
        <p:spPr bwMode="auto">
          <a:xfrm>
            <a:off x="1676400" y="1676400"/>
            <a:ext cx="5867400" cy="4038600"/>
          </a:xfrm>
          <a:prstGeom prst="rect">
            <a:avLst/>
          </a:prstGeom>
          <a:noFill/>
          <a:ln w="9525">
            <a:noFill/>
            <a:miter lim="800000"/>
            <a:headEnd/>
            <a:tailEnd/>
          </a:ln>
        </p:spPr>
      </p:pic>
      <p:sp>
        <p:nvSpPr>
          <p:cNvPr id="5" name="TextBox 4"/>
          <p:cNvSpPr txBox="1"/>
          <p:nvPr/>
        </p:nvSpPr>
        <p:spPr>
          <a:xfrm>
            <a:off x="747919" y="5943600"/>
            <a:ext cx="8396081" cy="1107996"/>
          </a:xfrm>
          <a:prstGeom prst="rect">
            <a:avLst/>
          </a:prstGeom>
          <a:noFill/>
        </p:spPr>
        <p:txBody>
          <a:bodyPr wrap="none" rtlCol="0">
            <a:spAutoFit/>
          </a:bodyPr>
          <a:lstStyle/>
          <a:p>
            <a:r>
              <a:rPr lang="en-US" sz="2400" dirty="0" err="1"/>
              <a:t>Engelsen</a:t>
            </a:r>
            <a:r>
              <a:rPr lang="en-US" sz="2400" dirty="0"/>
              <a:t> O. The relationship between ultraviolet radiation </a:t>
            </a:r>
            <a:endParaRPr lang="en-US" sz="2400" dirty="0" smtClean="0"/>
          </a:p>
          <a:p>
            <a:r>
              <a:rPr lang="en-US" sz="2400" dirty="0" smtClean="0"/>
              <a:t>exposure  and </a:t>
            </a:r>
            <a:r>
              <a:rPr lang="en-US" sz="2400" dirty="0"/>
              <a:t>vitamin D </a:t>
            </a:r>
            <a:r>
              <a:rPr lang="en-US" sz="2400" dirty="0" smtClean="0"/>
              <a:t>status</a:t>
            </a:r>
            <a:r>
              <a:rPr lang="en-US" sz="2400" dirty="0"/>
              <a:t>. Nutrients. 2010 May;2(5):482-95. </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07299.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DSC07340.JPG"/>
          <p:cNvPicPr>
            <a:picLocks noGrp="1" noChangeAspect="1"/>
          </p:cNvPicPr>
          <p:nvPr>
            <p:ph idx="1"/>
          </p:nvPr>
        </p:nvPicPr>
        <p:blipFill>
          <a:blip r:embed="rId2" cstate="print"/>
          <a:stretch>
            <a:fillRect/>
          </a:stretch>
        </p:blipFill>
        <p:spPr>
          <a:xfrm>
            <a:off x="25400" y="61118"/>
            <a:ext cx="8966200" cy="672465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Effects of UV Exposure</a:t>
            </a:r>
            <a:endParaRPr lang="en-US" dirty="0"/>
          </a:p>
        </p:txBody>
      </p:sp>
      <p:sp>
        <p:nvSpPr>
          <p:cNvPr id="3" name="Content Placeholder 2"/>
          <p:cNvSpPr>
            <a:spLocks noGrp="1"/>
          </p:cNvSpPr>
          <p:nvPr>
            <p:ph idx="1"/>
          </p:nvPr>
        </p:nvSpPr>
        <p:spPr/>
        <p:txBody>
          <a:bodyPr/>
          <a:lstStyle/>
          <a:p>
            <a:r>
              <a:rPr lang="en-US" dirty="0" smtClean="0"/>
              <a:t>Production of beta-endorphins by UVB, resulting in desire to get more UVB.</a:t>
            </a:r>
          </a:p>
          <a:p>
            <a:r>
              <a:rPr lang="en-US" dirty="0" smtClean="0"/>
              <a:t>Release of nitric oxide from subcutaneous nitrogen compounds, leading to lower blood pressure.</a:t>
            </a:r>
          </a:p>
          <a:p>
            <a:r>
              <a:rPr lang="en-US" dirty="0" smtClean="0"/>
              <a:t>Reduced risk of multiple sclerosis, in addition to vitamin D.</a:t>
            </a:r>
          </a:p>
          <a:p>
            <a:pPr>
              <a:buNone/>
            </a:pPr>
            <a:r>
              <a:rPr lang="en-US"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Those Most Likely to Have Low 25(OH)D Concentrations</a:t>
            </a:r>
            <a:endParaRPr lang="en-US" dirty="0"/>
          </a:p>
        </p:txBody>
      </p:sp>
      <p:sp>
        <p:nvSpPr>
          <p:cNvPr id="3" name="Content Placeholder 2"/>
          <p:cNvSpPr>
            <a:spLocks noGrp="1"/>
          </p:cNvSpPr>
          <p:nvPr>
            <p:ph idx="1"/>
          </p:nvPr>
        </p:nvSpPr>
        <p:spPr/>
        <p:txBody>
          <a:bodyPr/>
          <a:lstStyle/>
          <a:p>
            <a:r>
              <a:rPr lang="en-US" dirty="0" smtClean="0"/>
              <a:t>Those spending most time indoors.</a:t>
            </a:r>
          </a:p>
          <a:p>
            <a:r>
              <a:rPr lang="en-US" dirty="0" smtClean="0"/>
              <a:t>Not being in sun near solar noon with sufficient body surface exposed.</a:t>
            </a:r>
          </a:p>
          <a:p>
            <a:r>
              <a:rPr lang="en-US" dirty="0" smtClean="0"/>
              <a:t>Dark-skinned people.</a:t>
            </a:r>
          </a:p>
          <a:p>
            <a:r>
              <a:rPr lang="en-US" dirty="0" smtClean="0"/>
              <a:t>The overweight and obese.</a:t>
            </a:r>
          </a:p>
          <a:p>
            <a:r>
              <a:rPr lang="en-US" dirty="0" smtClean="0"/>
              <a:t>Those wearing sunscreen.</a:t>
            </a:r>
          </a:p>
          <a:p>
            <a:r>
              <a:rPr lang="en-US" dirty="0" smtClean="0"/>
              <a:t>Older folks (vitamin D production decreases in older age due to less 7-dehydrocholesterol).</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of Measuring 25(OH)D</a:t>
            </a:r>
            <a:endParaRPr lang="en-US" dirty="0"/>
          </a:p>
        </p:txBody>
      </p:sp>
      <p:sp>
        <p:nvSpPr>
          <p:cNvPr id="3" name="Content Placeholder 2"/>
          <p:cNvSpPr>
            <a:spLocks noGrp="1"/>
          </p:cNvSpPr>
          <p:nvPr>
            <p:ph idx="1"/>
          </p:nvPr>
        </p:nvSpPr>
        <p:spPr/>
        <p:txBody>
          <a:bodyPr/>
          <a:lstStyle/>
          <a:p>
            <a:r>
              <a:rPr lang="en-US" dirty="0" smtClean="0"/>
              <a:t>Since modern life makes it difficult to obtain vitamin D from solar UVB exposure and since 25(OH)D concentrations vary widely with respect to oral vitamin D intake, it is wise to measure 25(OH)D prior to starting supplementation and after a few months.</a:t>
            </a:r>
          </a:p>
          <a:p>
            <a:r>
              <a:rPr lang="en-US" dirty="0" smtClean="0">
                <a:hlinkClick r:id="rId2"/>
              </a:rPr>
              <a:t>www.GrassrootsHealth.net</a:t>
            </a:r>
            <a:endParaRPr lang="en-US" dirty="0" smtClean="0"/>
          </a:p>
          <a:p>
            <a:r>
              <a:rPr lang="en-US" dirty="0" smtClean="0">
                <a:hlinkClick r:id="rId3"/>
              </a:rPr>
              <a:t>www.VitaminDCouncil.org</a:t>
            </a:r>
            <a:r>
              <a:rPr lang="en-US" dirty="0" smtClean="0"/>
              <a:t>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Benefits of Higher 25(OH)D</a:t>
            </a:r>
            <a:br>
              <a:rPr lang="en-US" dirty="0" smtClean="0"/>
            </a:br>
            <a:r>
              <a:rPr lang="en-US" dirty="0" smtClean="0"/>
              <a:t>(Partial List)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Risk reduction for</a:t>
            </a:r>
          </a:p>
          <a:p>
            <a:pPr lvl="1"/>
            <a:r>
              <a:rPr lang="en-US" dirty="0" smtClean="0"/>
              <a:t>Cancer</a:t>
            </a:r>
          </a:p>
          <a:p>
            <a:pPr lvl="1"/>
            <a:r>
              <a:rPr lang="en-US" dirty="0" smtClean="0"/>
              <a:t>Respiratory tract infection</a:t>
            </a:r>
          </a:p>
          <a:p>
            <a:pPr lvl="1"/>
            <a:r>
              <a:rPr lang="en-US" dirty="0" smtClean="0"/>
              <a:t>Adverse pregnancy and birth outcomes</a:t>
            </a:r>
          </a:p>
          <a:p>
            <a:pPr lvl="1"/>
            <a:r>
              <a:rPr lang="en-US" dirty="0" smtClean="0"/>
              <a:t>Premature death</a:t>
            </a:r>
          </a:p>
          <a:p>
            <a:pPr lvl="1"/>
            <a:r>
              <a:rPr lang="en-US" dirty="0" smtClean="0"/>
              <a:t>Autism and ADHD</a:t>
            </a:r>
          </a:p>
          <a:p>
            <a:pPr lvl="1"/>
            <a:r>
              <a:rPr lang="en-US" dirty="0" smtClean="0"/>
              <a:t>Dental caries</a:t>
            </a:r>
          </a:p>
          <a:p>
            <a:pPr lvl="1"/>
            <a:r>
              <a:rPr lang="en-US" dirty="0" smtClean="0"/>
              <a:t>Poor sleep</a:t>
            </a:r>
          </a:p>
          <a:p>
            <a:pPr lvl="1"/>
            <a:r>
              <a:rPr lang="en-US" dirty="0" smtClean="0"/>
              <a:t>Cognitive dysfunction, Alzheimer’s disease</a:t>
            </a:r>
          </a:p>
          <a:p>
            <a:pPr lvl="1"/>
            <a:r>
              <a:rPr lang="en-US" dirty="0" smtClean="0"/>
              <a:t>Erectile dysfunction and low testosterone </a:t>
            </a:r>
          </a:p>
          <a:p>
            <a:pPr lvl="1"/>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Colon Cancer Mortality Rates, White Males, 1950-69</a:t>
            </a:r>
            <a:endParaRPr lang="en-US" dirty="0"/>
          </a:p>
        </p:txBody>
      </p:sp>
      <p:grpSp>
        <p:nvGrpSpPr>
          <p:cNvPr id="4" name="Group 34"/>
          <p:cNvGrpSpPr>
            <a:grpSpLocks noGrp="1"/>
          </p:cNvGrpSpPr>
          <p:nvPr>
            <p:ph idx="1"/>
          </p:nvPr>
        </p:nvGrpSpPr>
        <p:grpSpPr bwMode="auto">
          <a:xfrm>
            <a:off x="1600200" y="1447800"/>
            <a:ext cx="6096000" cy="4648199"/>
            <a:chOff x="0" y="0"/>
            <a:chExt cx="5760" cy="4320"/>
          </a:xfrm>
        </p:grpSpPr>
        <p:sp>
          <p:nvSpPr>
            <p:cNvPr id="5" name="Rectangle 31"/>
            <p:cNvSpPr>
              <a:spLocks noChangeArrowheads="1"/>
            </p:cNvSpPr>
            <p:nvPr/>
          </p:nvSpPr>
          <p:spPr bwMode="auto">
            <a:xfrm>
              <a:off x="96" y="0"/>
              <a:ext cx="5664" cy="1344"/>
            </a:xfrm>
            <a:prstGeom prst="rect">
              <a:avLst/>
            </a:prstGeom>
            <a:solidFill>
              <a:schemeClr val="bg1"/>
            </a:solidFill>
            <a:ln w="9525">
              <a:noFill/>
              <a:miter lim="800000"/>
              <a:headEnd/>
              <a:tailEnd/>
            </a:ln>
            <a:effectLst/>
          </p:spPr>
          <p:txBody>
            <a:bodyPr wrap="none" anchor="ctr"/>
            <a:lstStyle/>
            <a:p>
              <a:endParaRPr lang="en-US"/>
            </a:p>
          </p:txBody>
        </p:sp>
        <p:sp>
          <p:nvSpPr>
            <p:cNvPr id="6" name="Rectangle 30"/>
            <p:cNvSpPr>
              <a:spLocks noChangeArrowheads="1"/>
            </p:cNvSpPr>
            <p:nvPr/>
          </p:nvSpPr>
          <p:spPr bwMode="auto">
            <a:xfrm>
              <a:off x="0" y="0"/>
              <a:ext cx="384" cy="4320"/>
            </a:xfrm>
            <a:prstGeom prst="rect">
              <a:avLst/>
            </a:prstGeom>
            <a:solidFill>
              <a:schemeClr val="bg1"/>
            </a:solidFill>
            <a:ln w="9525">
              <a:noFill/>
              <a:miter lim="800000"/>
              <a:headEnd/>
              <a:tailEnd/>
            </a:ln>
            <a:effectLst/>
          </p:spPr>
          <p:txBody>
            <a:bodyPr wrap="none" anchor="ctr"/>
            <a:lstStyle/>
            <a:p>
              <a:endParaRPr lang="en-US"/>
            </a:p>
          </p:txBody>
        </p:sp>
        <p:pic>
          <p:nvPicPr>
            <p:cNvPr id="7" name="Picture 3" descr="colswm70"/>
            <p:cNvPicPr>
              <a:picLocks noChangeAspect="1" noChangeArrowheads="1"/>
            </p:cNvPicPr>
            <p:nvPr/>
          </p:nvPicPr>
          <p:blipFill>
            <a:blip r:embed="rId2"/>
            <a:srcRect/>
            <a:stretch>
              <a:fillRect/>
            </a:stretch>
          </p:blipFill>
          <p:spPr bwMode="auto">
            <a:xfrm>
              <a:off x="64" y="240"/>
              <a:ext cx="5596" cy="3888"/>
            </a:xfrm>
            <a:prstGeom prst="rect">
              <a:avLst/>
            </a:prstGeom>
            <a:solidFill>
              <a:srgbClr val="FFFFFF"/>
            </a:solidFill>
          </p:spPr>
        </p:pic>
        <p:sp>
          <p:nvSpPr>
            <p:cNvPr id="8" name="Freeform 4"/>
            <p:cNvSpPr>
              <a:spLocks/>
            </p:cNvSpPr>
            <p:nvPr/>
          </p:nvSpPr>
          <p:spPr bwMode="auto">
            <a:xfrm>
              <a:off x="263" y="1443"/>
              <a:ext cx="2373" cy="2063"/>
            </a:xfrm>
            <a:custGeom>
              <a:avLst/>
              <a:gdLst/>
              <a:ahLst/>
              <a:cxnLst>
                <a:cxn ang="0">
                  <a:pos x="0" y="1380"/>
                </a:cxn>
                <a:cxn ang="0">
                  <a:pos x="285" y="1050"/>
                </a:cxn>
                <a:cxn ang="0">
                  <a:pos x="300" y="975"/>
                </a:cxn>
                <a:cxn ang="0">
                  <a:pos x="330" y="885"/>
                </a:cxn>
                <a:cxn ang="0">
                  <a:pos x="330" y="525"/>
                </a:cxn>
                <a:cxn ang="0">
                  <a:pos x="345" y="165"/>
                </a:cxn>
                <a:cxn ang="0">
                  <a:pos x="540" y="15"/>
                </a:cxn>
                <a:cxn ang="0">
                  <a:pos x="585" y="0"/>
                </a:cxn>
                <a:cxn ang="0">
                  <a:pos x="870" y="45"/>
                </a:cxn>
                <a:cxn ang="0">
                  <a:pos x="915" y="30"/>
                </a:cxn>
                <a:cxn ang="0">
                  <a:pos x="1005" y="60"/>
                </a:cxn>
                <a:cxn ang="0">
                  <a:pos x="1110" y="135"/>
                </a:cxn>
                <a:cxn ang="0">
                  <a:pos x="1470" y="300"/>
                </a:cxn>
                <a:cxn ang="0">
                  <a:pos x="1575" y="390"/>
                </a:cxn>
                <a:cxn ang="0">
                  <a:pos x="1680" y="525"/>
                </a:cxn>
                <a:cxn ang="0">
                  <a:pos x="1860" y="630"/>
                </a:cxn>
                <a:cxn ang="0">
                  <a:pos x="1905" y="660"/>
                </a:cxn>
                <a:cxn ang="0">
                  <a:pos x="2115" y="705"/>
                </a:cxn>
                <a:cxn ang="0">
                  <a:pos x="3030" y="720"/>
                </a:cxn>
                <a:cxn ang="0">
                  <a:pos x="3120" y="900"/>
                </a:cxn>
                <a:cxn ang="0">
                  <a:pos x="3300" y="1020"/>
                </a:cxn>
                <a:cxn ang="0">
                  <a:pos x="3480" y="1125"/>
                </a:cxn>
                <a:cxn ang="0">
                  <a:pos x="3675" y="1170"/>
                </a:cxn>
                <a:cxn ang="0">
                  <a:pos x="3720" y="1200"/>
                </a:cxn>
                <a:cxn ang="0">
                  <a:pos x="3810" y="1230"/>
                </a:cxn>
                <a:cxn ang="0">
                  <a:pos x="3900" y="1320"/>
                </a:cxn>
                <a:cxn ang="0">
                  <a:pos x="3975" y="1455"/>
                </a:cxn>
                <a:cxn ang="0">
                  <a:pos x="4095" y="1860"/>
                </a:cxn>
                <a:cxn ang="0">
                  <a:pos x="4170" y="2115"/>
                </a:cxn>
                <a:cxn ang="0">
                  <a:pos x="4260" y="2655"/>
                </a:cxn>
                <a:cxn ang="0">
                  <a:pos x="4275" y="3015"/>
                </a:cxn>
                <a:cxn ang="0">
                  <a:pos x="4230" y="3450"/>
                </a:cxn>
                <a:cxn ang="0">
                  <a:pos x="4200" y="3735"/>
                </a:cxn>
                <a:cxn ang="0">
                  <a:pos x="4185" y="3810"/>
                </a:cxn>
                <a:cxn ang="0">
                  <a:pos x="4155" y="3900"/>
                </a:cxn>
                <a:cxn ang="0">
                  <a:pos x="4140" y="3990"/>
                </a:cxn>
              </a:cxnLst>
              <a:rect l="0" t="0" r="r" b="b"/>
              <a:pathLst>
                <a:path w="4275" h="4040">
                  <a:moveTo>
                    <a:pt x="0" y="1380"/>
                  </a:moveTo>
                  <a:cubicBezTo>
                    <a:pt x="147" y="1343"/>
                    <a:pt x="243" y="1190"/>
                    <a:pt x="285" y="1050"/>
                  </a:cubicBezTo>
                  <a:cubicBezTo>
                    <a:pt x="292" y="1026"/>
                    <a:pt x="293" y="1000"/>
                    <a:pt x="300" y="975"/>
                  </a:cubicBezTo>
                  <a:cubicBezTo>
                    <a:pt x="308" y="944"/>
                    <a:pt x="330" y="885"/>
                    <a:pt x="330" y="885"/>
                  </a:cubicBezTo>
                  <a:cubicBezTo>
                    <a:pt x="364" y="578"/>
                    <a:pt x="330" y="957"/>
                    <a:pt x="330" y="525"/>
                  </a:cubicBezTo>
                  <a:cubicBezTo>
                    <a:pt x="330" y="405"/>
                    <a:pt x="336" y="285"/>
                    <a:pt x="345" y="165"/>
                  </a:cubicBezTo>
                  <a:cubicBezTo>
                    <a:pt x="352" y="72"/>
                    <a:pt x="471" y="38"/>
                    <a:pt x="540" y="15"/>
                  </a:cubicBezTo>
                  <a:cubicBezTo>
                    <a:pt x="555" y="10"/>
                    <a:pt x="585" y="0"/>
                    <a:pt x="585" y="0"/>
                  </a:cubicBezTo>
                  <a:cubicBezTo>
                    <a:pt x="841" y="32"/>
                    <a:pt x="749" y="5"/>
                    <a:pt x="870" y="45"/>
                  </a:cubicBezTo>
                  <a:cubicBezTo>
                    <a:pt x="885" y="40"/>
                    <a:pt x="899" y="28"/>
                    <a:pt x="915" y="30"/>
                  </a:cubicBezTo>
                  <a:cubicBezTo>
                    <a:pt x="946" y="33"/>
                    <a:pt x="1005" y="60"/>
                    <a:pt x="1005" y="60"/>
                  </a:cubicBezTo>
                  <a:cubicBezTo>
                    <a:pt x="1013" y="66"/>
                    <a:pt x="1092" y="127"/>
                    <a:pt x="1110" y="135"/>
                  </a:cubicBezTo>
                  <a:cubicBezTo>
                    <a:pt x="1235" y="190"/>
                    <a:pt x="1358" y="216"/>
                    <a:pt x="1470" y="300"/>
                  </a:cubicBezTo>
                  <a:cubicBezTo>
                    <a:pt x="1508" y="328"/>
                    <a:pt x="1546" y="352"/>
                    <a:pt x="1575" y="390"/>
                  </a:cubicBezTo>
                  <a:cubicBezTo>
                    <a:pt x="1625" y="454"/>
                    <a:pt x="1623" y="480"/>
                    <a:pt x="1680" y="525"/>
                  </a:cubicBezTo>
                  <a:cubicBezTo>
                    <a:pt x="1743" y="574"/>
                    <a:pt x="1794" y="597"/>
                    <a:pt x="1860" y="630"/>
                  </a:cubicBezTo>
                  <a:cubicBezTo>
                    <a:pt x="1876" y="638"/>
                    <a:pt x="1888" y="653"/>
                    <a:pt x="1905" y="660"/>
                  </a:cubicBezTo>
                  <a:cubicBezTo>
                    <a:pt x="1969" y="688"/>
                    <a:pt x="2047" y="688"/>
                    <a:pt x="2115" y="705"/>
                  </a:cubicBezTo>
                  <a:cubicBezTo>
                    <a:pt x="2363" y="696"/>
                    <a:pt x="2794" y="641"/>
                    <a:pt x="3030" y="720"/>
                  </a:cubicBezTo>
                  <a:cubicBezTo>
                    <a:pt x="3067" y="775"/>
                    <a:pt x="3072" y="858"/>
                    <a:pt x="3120" y="900"/>
                  </a:cubicBezTo>
                  <a:cubicBezTo>
                    <a:pt x="3171" y="944"/>
                    <a:pt x="3243" y="982"/>
                    <a:pt x="3300" y="1020"/>
                  </a:cubicBezTo>
                  <a:cubicBezTo>
                    <a:pt x="3356" y="1058"/>
                    <a:pt x="3412" y="1110"/>
                    <a:pt x="3480" y="1125"/>
                  </a:cubicBezTo>
                  <a:cubicBezTo>
                    <a:pt x="3543" y="1139"/>
                    <a:pt x="3616" y="1140"/>
                    <a:pt x="3675" y="1170"/>
                  </a:cubicBezTo>
                  <a:cubicBezTo>
                    <a:pt x="3691" y="1178"/>
                    <a:pt x="3704" y="1193"/>
                    <a:pt x="3720" y="1200"/>
                  </a:cubicBezTo>
                  <a:cubicBezTo>
                    <a:pt x="3749" y="1213"/>
                    <a:pt x="3810" y="1230"/>
                    <a:pt x="3810" y="1230"/>
                  </a:cubicBezTo>
                  <a:cubicBezTo>
                    <a:pt x="3840" y="1260"/>
                    <a:pt x="3887" y="1280"/>
                    <a:pt x="3900" y="1320"/>
                  </a:cubicBezTo>
                  <a:cubicBezTo>
                    <a:pt x="3912" y="1356"/>
                    <a:pt x="3970" y="1440"/>
                    <a:pt x="3975" y="1455"/>
                  </a:cubicBezTo>
                  <a:cubicBezTo>
                    <a:pt x="4019" y="1588"/>
                    <a:pt x="4061" y="1723"/>
                    <a:pt x="4095" y="1860"/>
                  </a:cubicBezTo>
                  <a:cubicBezTo>
                    <a:pt x="4117" y="1949"/>
                    <a:pt x="4152" y="2024"/>
                    <a:pt x="4170" y="2115"/>
                  </a:cubicBezTo>
                  <a:cubicBezTo>
                    <a:pt x="4206" y="2293"/>
                    <a:pt x="4237" y="2474"/>
                    <a:pt x="4260" y="2655"/>
                  </a:cubicBezTo>
                  <a:cubicBezTo>
                    <a:pt x="4265" y="2775"/>
                    <a:pt x="4275" y="2895"/>
                    <a:pt x="4275" y="3015"/>
                  </a:cubicBezTo>
                  <a:cubicBezTo>
                    <a:pt x="4275" y="3231"/>
                    <a:pt x="4252" y="3240"/>
                    <a:pt x="4230" y="3450"/>
                  </a:cubicBezTo>
                  <a:cubicBezTo>
                    <a:pt x="4220" y="3545"/>
                    <a:pt x="4210" y="3640"/>
                    <a:pt x="4200" y="3735"/>
                  </a:cubicBezTo>
                  <a:cubicBezTo>
                    <a:pt x="4197" y="3760"/>
                    <a:pt x="4192" y="3785"/>
                    <a:pt x="4185" y="3810"/>
                  </a:cubicBezTo>
                  <a:cubicBezTo>
                    <a:pt x="4177" y="3841"/>
                    <a:pt x="4155" y="3900"/>
                    <a:pt x="4155" y="3900"/>
                  </a:cubicBezTo>
                  <a:cubicBezTo>
                    <a:pt x="4139" y="4010"/>
                    <a:pt x="4140" y="4040"/>
                    <a:pt x="4140" y="3990"/>
                  </a:cubicBezTo>
                </a:path>
              </a:pathLst>
            </a:custGeom>
            <a:noFill/>
            <a:ln w="31750" cap="flat">
              <a:solidFill>
                <a:srgbClr val="000000"/>
              </a:solidFill>
              <a:prstDash val="sysDot"/>
              <a:round/>
              <a:headEnd/>
              <a:tailEnd/>
            </a:ln>
          </p:spPr>
          <p:txBody>
            <a:bodyPr/>
            <a:lstStyle/>
            <a:p>
              <a:endParaRPr lang="en-US"/>
            </a:p>
          </p:txBody>
        </p:sp>
        <p:sp>
          <p:nvSpPr>
            <p:cNvPr id="9" name="Freeform 5"/>
            <p:cNvSpPr>
              <a:spLocks/>
            </p:cNvSpPr>
            <p:nvPr/>
          </p:nvSpPr>
          <p:spPr bwMode="auto">
            <a:xfrm>
              <a:off x="197" y="1298"/>
              <a:ext cx="4724" cy="1446"/>
            </a:xfrm>
            <a:custGeom>
              <a:avLst/>
              <a:gdLst/>
              <a:ahLst/>
              <a:cxnLst>
                <a:cxn ang="0">
                  <a:pos x="90" y="675"/>
                </a:cxn>
                <a:cxn ang="0">
                  <a:pos x="150" y="540"/>
                </a:cxn>
                <a:cxn ang="0">
                  <a:pos x="195" y="450"/>
                </a:cxn>
                <a:cxn ang="0">
                  <a:pos x="510" y="225"/>
                </a:cxn>
                <a:cxn ang="0">
                  <a:pos x="945" y="120"/>
                </a:cxn>
                <a:cxn ang="0">
                  <a:pos x="1440" y="225"/>
                </a:cxn>
                <a:cxn ang="0">
                  <a:pos x="1575" y="270"/>
                </a:cxn>
                <a:cxn ang="0">
                  <a:pos x="1935" y="450"/>
                </a:cxn>
                <a:cxn ang="0">
                  <a:pos x="2070" y="540"/>
                </a:cxn>
                <a:cxn ang="0">
                  <a:pos x="2220" y="720"/>
                </a:cxn>
                <a:cxn ang="0">
                  <a:pos x="2565" y="690"/>
                </a:cxn>
                <a:cxn ang="0">
                  <a:pos x="2655" y="510"/>
                </a:cxn>
                <a:cxn ang="0">
                  <a:pos x="2715" y="345"/>
                </a:cxn>
                <a:cxn ang="0">
                  <a:pos x="2775" y="180"/>
                </a:cxn>
                <a:cxn ang="0">
                  <a:pos x="2865" y="45"/>
                </a:cxn>
                <a:cxn ang="0">
                  <a:pos x="3720" y="270"/>
                </a:cxn>
                <a:cxn ang="0">
                  <a:pos x="3990" y="1335"/>
                </a:cxn>
                <a:cxn ang="0">
                  <a:pos x="4320" y="1440"/>
                </a:cxn>
                <a:cxn ang="0">
                  <a:pos x="4920" y="1605"/>
                </a:cxn>
                <a:cxn ang="0">
                  <a:pos x="5085" y="1755"/>
                </a:cxn>
                <a:cxn ang="0">
                  <a:pos x="5190" y="1890"/>
                </a:cxn>
                <a:cxn ang="0">
                  <a:pos x="5340" y="2130"/>
                </a:cxn>
                <a:cxn ang="0">
                  <a:pos x="5445" y="2325"/>
                </a:cxn>
                <a:cxn ang="0">
                  <a:pos x="5655" y="2670"/>
                </a:cxn>
                <a:cxn ang="0">
                  <a:pos x="6000" y="2790"/>
                </a:cxn>
                <a:cxn ang="0">
                  <a:pos x="6555" y="2820"/>
                </a:cxn>
                <a:cxn ang="0">
                  <a:pos x="7215" y="2490"/>
                </a:cxn>
                <a:cxn ang="0">
                  <a:pos x="7485" y="2265"/>
                </a:cxn>
                <a:cxn ang="0">
                  <a:pos x="7590" y="2190"/>
                </a:cxn>
                <a:cxn ang="0">
                  <a:pos x="8250" y="1590"/>
                </a:cxn>
                <a:cxn ang="0">
                  <a:pos x="8325" y="1500"/>
                </a:cxn>
                <a:cxn ang="0">
                  <a:pos x="8505" y="1380"/>
                </a:cxn>
              </a:cxnLst>
              <a:rect l="0" t="0" r="r" b="b"/>
              <a:pathLst>
                <a:path w="8509" h="2835">
                  <a:moveTo>
                    <a:pt x="0" y="840"/>
                  </a:moveTo>
                  <a:cubicBezTo>
                    <a:pt x="100" y="807"/>
                    <a:pt x="58" y="749"/>
                    <a:pt x="90" y="675"/>
                  </a:cubicBezTo>
                  <a:cubicBezTo>
                    <a:pt x="97" y="658"/>
                    <a:pt x="113" y="646"/>
                    <a:pt x="120" y="630"/>
                  </a:cubicBezTo>
                  <a:cubicBezTo>
                    <a:pt x="133" y="601"/>
                    <a:pt x="132" y="566"/>
                    <a:pt x="150" y="540"/>
                  </a:cubicBezTo>
                  <a:cubicBezTo>
                    <a:pt x="160" y="525"/>
                    <a:pt x="172" y="511"/>
                    <a:pt x="180" y="495"/>
                  </a:cubicBezTo>
                  <a:cubicBezTo>
                    <a:pt x="187" y="481"/>
                    <a:pt x="185" y="462"/>
                    <a:pt x="195" y="450"/>
                  </a:cubicBezTo>
                  <a:cubicBezTo>
                    <a:pt x="267" y="357"/>
                    <a:pt x="370" y="304"/>
                    <a:pt x="465" y="240"/>
                  </a:cubicBezTo>
                  <a:cubicBezTo>
                    <a:pt x="478" y="231"/>
                    <a:pt x="496" y="233"/>
                    <a:pt x="510" y="225"/>
                  </a:cubicBezTo>
                  <a:cubicBezTo>
                    <a:pt x="574" y="189"/>
                    <a:pt x="612" y="140"/>
                    <a:pt x="690" y="135"/>
                  </a:cubicBezTo>
                  <a:cubicBezTo>
                    <a:pt x="775" y="130"/>
                    <a:pt x="860" y="125"/>
                    <a:pt x="945" y="120"/>
                  </a:cubicBezTo>
                  <a:cubicBezTo>
                    <a:pt x="1051" y="130"/>
                    <a:pt x="1158" y="134"/>
                    <a:pt x="1260" y="165"/>
                  </a:cubicBezTo>
                  <a:cubicBezTo>
                    <a:pt x="1299" y="177"/>
                    <a:pt x="1401" y="199"/>
                    <a:pt x="1440" y="225"/>
                  </a:cubicBezTo>
                  <a:cubicBezTo>
                    <a:pt x="1455" y="235"/>
                    <a:pt x="1468" y="249"/>
                    <a:pt x="1485" y="255"/>
                  </a:cubicBezTo>
                  <a:cubicBezTo>
                    <a:pt x="1514" y="265"/>
                    <a:pt x="1545" y="264"/>
                    <a:pt x="1575" y="270"/>
                  </a:cubicBezTo>
                  <a:cubicBezTo>
                    <a:pt x="1632" y="281"/>
                    <a:pt x="1735" y="320"/>
                    <a:pt x="1785" y="345"/>
                  </a:cubicBezTo>
                  <a:cubicBezTo>
                    <a:pt x="1848" y="377"/>
                    <a:pt x="1881" y="408"/>
                    <a:pt x="1935" y="450"/>
                  </a:cubicBezTo>
                  <a:cubicBezTo>
                    <a:pt x="1963" y="472"/>
                    <a:pt x="1995" y="490"/>
                    <a:pt x="2025" y="510"/>
                  </a:cubicBezTo>
                  <a:cubicBezTo>
                    <a:pt x="2040" y="520"/>
                    <a:pt x="2070" y="540"/>
                    <a:pt x="2070" y="540"/>
                  </a:cubicBezTo>
                  <a:cubicBezTo>
                    <a:pt x="2144" y="652"/>
                    <a:pt x="2049" y="515"/>
                    <a:pt x="2145" y="630"/>
                  </a:cubicBezTo>
                  <a:cubicBezTo>
                    <a:pt x="2172" y="663"/>
                    <a:pt x="2179" y="697"/>
                    <a:pt x="2220" y="720"/>
                  </a:cubicBezTo>
                  <a:cubicBezTo>
                    <a:pt x="2248" y="735"/>
                    <a:pt x="2310" y="750"/>
                    <a:pt x="2310" y="750"/>
                  </a:cubicBezTo>
                  <a:cubicBezTo>
                    <a:pt x="2433" y="739"/>
                    <a:pt x="2476" y="750"/>
                    <a:pt x="2565" y="690"/>
                  </a:cubicBezTo>
                  <a:cubicBezTo>
                    <a:pt x="2585" y="660"/>
                    <a:pt x="2605" y="630"/>
                    <a:pt x="2625" y="600"/>
                  </a:cubicBezTo>
                  <a:cubicBezTo>
                    <a:pt x="2643" y="574"/>
                    <a:pt x="2637" y="536"/>
                    <a:pt x="2655" y="510"/>
                  </a:cubicBezTo>
                  <a:cubicBezTo>
                    <a:pt x="2665" y="495"/>
                    <a:pt x="2675" y="480"/>
                    <a:pt x="2685" y="465"/>
                  </a:cubicBezTo>
                  <a:cubicBezTo>
                    <a:pt x="2695" y="425"/>
                    <a:pt x="2697" y="382"/>
                    <a:pt x="2715" y="345"/>
                  </a:cubicBezTo>
                  <a:cubicBezTo>
                    <a:pt x="2725" y="325"/>
                    <a:pt x="2737" y="306"/>
                    <a:pt x="2745" y="285"/>
                  </a:cubicBezTo>
                  <a:cubicBezTo>
                    <a:pt x="2759" y="247"/>
                    <a:pt x="2757" y="216"/>
                    <a:pt x="2775" y="180"/>
                  </a:cubicBezTo>
                  <a:cubicBezTo>
                    <a:pt x="2783" y="164"/>
                    <a:pt x="2797" y="151"/>
                    <a:pt x="2805" y="135"/>
                  </a:cubicBezTo>
                  <a:cubicBezTo>
                    <a:pt x="2833" y="80"/>
                    <a:pt x="2801" y="88"/>
                    <a:pt x="2865" y="45"/>
                  </a:cubicBezTo>
                  <a:cubicBezTo>
                    <a:pt x="2910" y="15"/>
                    <a:pt x="2995" y="10"/>
                    <a:pt x="3045" y="0"/>
                  </a:cubicBezTo>
                  <a:cubicBezTo>
                    <a:pt x="3262" y="14"/>
                    <a:pt x="3632" y="7"/>
                    <a:pt x="3720" y="270"/>
                  </a:cubicBezTo>
                  <a:cubicBezTo>
                    <a:pt x="3673" y="601"/>
                    <a:pt x="3751" y="933"/>
                    <a:pt x="3855" y="1245"/>
                  </a:cubicBezTo>
                  <a:cubicBezTo>
                    <a:pt x="3872" y="1297"/>
                    <a:pt x="3949" y="1315"/>
                    <a:pt x="3990" y="1335"/>
                  </a:cubicBezTo>
                  <a:cubicBezTo>
                    <a:pt x="4103" y="1392"/>
                    <a:pt x="4064" y="1378"/>
                    <a:pt x="4230" y="1395"/>
                  </a:cubicBezTo>
                  <a:cubicBezTo>
                    <a:pt x="4262" y="1406"/>
                    <a:pt x="4288" y="1430"/>
                    <a:pt x="4320" y="1440"/>
                  </a:cubicBezTo>
                  <a:cubicBezTo>
                    <a:pt x="4378" y="1457"/>
                    <a:pt x="4441" y="1454"/>
                    <a:pt x="4500" y="1470"/>
                  </a:cubicBezTo>
                  <a:cubicBezTo>
                    <a:pt x="4641" y="1508"/>
                    <a:pt x="4782" y="1559"/>
                    <a:pt x="4920" y="1605"/>
                  </a:cubicBezTo>
                  <a:cubicBezTo>
                    <a:pt x="4971" y="1622"/>
                    <a:pt x="5011" y="1681"/>
                    <a:pt x="5055" y="1710"/>
                  </a:cubicBezTo>
                  <a:cubicBezTo>
                    <a:pt x="5065" y="1725"/>
                    <a:pt x="5077" y="1739"/>
                    <a:pt x="5085" y="1755"/>
                  </a:cubicBezTo>
                  <a:cubicBezTo>
                    <a:pt x="5092" y="1769"/>
                    <a:pt x="5090" y="1788"/>
                    <a:pt x="5100" y="1800"/>
                  </a:cubicBezTo>
                  <a:cubicBezTo>
                    <a:pt x="5126" y="1833"/>
                    <a:pt x="5166" y="1855"/>
                    <a:pt x="5190" y="1890"/>
                  </a:cubicBezTo>
                  <a:cubicBezTo>
                    <a:pt x="5232" y="1953"/>
                    <a:pt x="5207" y="1922"/>
                    <a:pt x="5265" y="1980"/>
                  </a:cubicBezTo>
                  <a:cubicBezTo>
                    <a:pt x="5284" y="2036"/>
                    <a:pt x="5314" y="2079"/>
                    <a:pt x="5340" y="2130"/>
                  </a:cubicBezTo>
                  <a:cubicBezTo>
                    <a:pt x="5347" y="2144"/>
                    <a:pt x="5348" y="2161"/>
                    <a:pt x="5355" y="2175"/>
                  </a:cubicBezTo>
                  <a:cubicBezTo>
                    <a:pt x="5381" y="2226"/>
                    <a:pt x="5419" y="2274"/>
                    <a:pt x="5445" y="2325"/>
                  </a:cubicBezTo>
                  <a:cubicBezTo>
                    <a:pt x="5507" y="2449"/>
                    <a:pt x="5396" y="2274"/>
                    <a:pt x="5490" y="2430"/>
                  </a:cubicBezTo>
                  <a:cubicBezTo>
                    <a:pt x="5518" y="2476"/>
                    <a:pt x="5625" y="2640"/>
                    <a:pt x="5655" y="2670"/>
                  </a:cubicBezTo>
                  <a:cubicBezTo>
                    <a:pt x="5713" y="2728"/>
                    <a:pt x="5688" y="2697"/>
                    <a:pt x="5730" y="2760"/>
                  </a:cubicBezTo>
                  <a:cubicBezTo>
                    <a:pt x="5826" y="2736"/>
                    <a:pt x="5907" y="2773"/>
                    <a:pt x="6000" y="2790"/>
                  </a:cubicBezTo>
                  <a:cubicBezTo>
                    <a:pt x="6090" y="2806"/>
                    <a:pt x="6180" y="2822"/>
                    <a:pt x="6270" y="2835"/>
                  </a:cubicBezTo>
                  <a:cubicBezTo>
                    <a:pt x="6365" y="2830"/>
                    <a:pt x="6460" y="2829"/>
                    <a:pt x="6555" y="2820"/>
                  </a:cubicBezTo>
                  <a:cubicBezTo>
                    <a:pt x="6638" y="2812"/>
                    <a:pt x="6727" y="2766"/>
                    <a:pt x="6810" y="2745"/>
                  </a:cubicBezTo>
                  <a:cubicBezTo>
                    <a:pt x="6943" y="2656"/>
                    <a:pt x="7082" y="2579"/>
                    <a:pt x="7215" y="2490"/>
                  </a:cubicBezTo>
                  <a:cubicBezTo>
                    <a:pt x="7275" y="2400"/>
                    <a:pt x="7210" y="2485"/>
                    <a:pt x="7335" y="2385"/>
                  </a:cubicBezTo>
                  <a:cubicBezTo>
                    <a:pt x="7385" y="2345"/>
                    <a:pt x="7440" y="2310"/>
                    <a:pt x="7485" y="2265"/>
                  </a:cubicBezTo>
                  <a:cubicBezTo>
                    <a:pt x="7505" y="2245"/>
                    <a:pt x="7522" y="2221"/>
                    <a:pt x="7545" y="2205"/>
                  </a:cubicBezTo>
                  <a:cubicBezTo>
                    <a:pt x="7558" y="2196"/>
                    <a:pt x="7575" y="2195"/>
                    <a:pt x="7590" y="2190"/>
                  </a:cubicBezTo>
                  <a:cubicBezTo>
                    <a:pt x="7646" y="2134"/>
                    <a:pt x="7694" y="2080"/>
                    <a:pt x="7770" y="2055"/>
                  </a:cubicBezTo>
                  <a:cubicBezTo>
                    <a:pt x="7945" y="1915"/>
                    <a:pt x="8082" y="1734"/>
                    <a:pt x="8250" y="1590"/>
                  </a:cubicBezTo>
                  <a:cubicBezTo>
                    <a:pt x="8266" y="1576"/>
                    <a:pt x="8281" y="1561"/>
                    <a:pt x="8295" y="1545"/>
                  </a:cubicBezTo>
                  <a:cubicBezTo>
                    <a:pt x="8307" y="1531"/>
                    <a:pt x="8311" y="1512"/>
                    <a:pt x="8325" y="1500"/>
                  </a:cubicBezTo>
                  <a:cubicBezTo>
                    <a:pt x="8451" y="1390"/>
                    <a:pt x="8371" y="1470"/>
                    <a:pt x="8460" y="1425"/>
                  </a:cubicBezTo>
                  <a:cubicBezTo>
                    <a:pt x="8509" y="1400"/>
                    <a:pt x="8505" y="1411"/>
                    <a:pt x="8505" y="1380"/>
                  </a:cubicBezTo>
                </a:path>
              </a:pathLst>
            </a:custGeom>
            <a:noFill/>
            <a:ln w="31750" cap="flat">
              <a:solidFill>
                <a:srgbClr val="000000"/>
              </a:solidFill>
              <a:prstDash val="sysDot"/>
              <a:round/>
              <a:headEnd/>
              <a:tailEnd/>
            </a:ln>
          </p:spPr>
          <p:txBody>
            <a:bodyPr/>
            <a:lstStyle/>
            <a:p>
              <a:endParaRPr lang="en-US"/>
            </a:p>
          </p:txBody>
        </p:sp>
        <p:sp>
          <p:nvSpPr>
            <p:cNvPr id="10" name="Freeform 6"/>
            <p:cNvSpPr>
              <a:spLocks/>
            </p:cNvSpPr>
            <p:nvPr/>
          </p:nvSpPr>
          <p:spPr bwMode="auto">
            <a:xfrm>
              <a:off x="2737" y="708"/>
              <a:ext cx="2548" cy="1149"/>
            </a:xfrm>
            <a:custGeom>
              <a:avLst/>
              <a:gdLst/>
              <a:ahLst/>
              <a:cxnLst>
                <a:cxn ang="0">
                  <a:pos x="4590" y="1590"/>
                </a:cxn>
                <a:cxn ang="0">
                  <a:pos x="4050" y="1680"/>
                </a:cxn>
                <a:cxn ang="0">
                  <a:pos x="3510" y="1995"/>
                </a:cxn>
                <a:cxn ang="0">
                  <a:pos x="3450" y="2010"/>
                </a:cxn>
                <a:cxn ang="0">
                  <a:pos x="2940" y="2115"/>
                </a:cxn>
                <a:cxn ang="0">
                  <a:pos x="2685" y="2160"/>
                </a:cxn>
                <a:cxn ang="0">
                  <a:pos x="2490" y="2205"/>
                </a:cxn>
                <a:cxn ang="0">
                  <a:pos x="2055" y="2250"/>
                </a:cxn>
                <a:cxn ang="0">
                  <a:pos x="1785" y="2190"/>
                </a:cxn>
                <a:cxn ang="0">
                  <a:pos x="1695" y="2145"/>
                </a:cxn>
                <a:cxn ang="0">
                  <a:pos x="1560" y="2040"/>
                </a:cxn>
                <a:cxn ang="0">
                  <a:pos x="1515" y="2010"/>
                </a:cxn>
                <a:cxn ang="0">
                  <a:pos x="1380" y="1845"/>
                </a:cxn>
                <a:cxn ang="0">
                  <a:pos x="1365" y="1800"/>
                </a:cxn>
                <a:cxn ang="0">
                  <a:pos x="1335" y="1755"/>
                </a:cxn>
                <a:cxn ang="0">
                  <a:pos x="1260" y="1545"/>
                </a:cxn>
                <a:cxn ang="0">
                  <a:pos x="1080" y="1440"/>
                </a:cxn>
                <a:cxn ang="0">
                  <a:pos x="945" y="1365"/>
                </a:cxn>
                <a:cxn ang="0">
                  <a:pos x="780" y="1320"/>
                </a:cxn>
                <a:cxn ang="0">
                  <a:pos x="690" y="1290"/>
                </a:cxn>
                <a:cxn ang="0">
                  <a:pos x="510" y="1230"/>
                </a:cxn>
                <a:cxn ang="0">
                  <a:pos x="375" y="1170"/>
                </a:cxn>
                <a:cxn ang="0">
                  <a:pos x="285" y="1035"/>
                </a:cxn>
                <a:cxn ang="0">
                  <a:pos x="255" y="990"/>
                </a:cxn>
                <a:cxn ang="0">
                  <a:pos x="180" y="735"/>
                </a:cxn>
                <a:cxn ang="0">
                  <a:pos x="135" y="480"/>
                </a:cxn>
                <a:cxn ang="0">
                  <a:pos x="90" y="345"/>
                </a:cxn>
                <a:cxn ang="0">
                  <a:pos x="0" y="0"/>
                </a:cxn>
              </a:cxnLst>
              <a:rect l="0" t="0" r="r" b="b"/>
              <a:pathLst>
                <a:path w="4590" h="2253">
                  <a:moveTo>
                    <a:pt x="4590" y="1590"/>
                  </a:moveTo>
                  <a:cubicBezTo>
                    <a:pt x="4419" y="1647"/>
                    <a:pt x="4221" y="1594"/>
                    <a:pt x="4050" y="1680"/>
                  </a:cubicBezTo>
                  <a:cubicBezTo>
                    <a:pt x="3864" y="1773"/>
                    <a:pt x="3697" y="1901"/>
                    <a:pt x="3510" y="1995"/>
                  </a:cubicBezTo>
                  <a:cubicBezTo>
                    <a:pt x="3492" y="2004"/>
                    <a:pt x="3470" y="2004"/>
                    <a:pt x="3450" y="2010"/>
                  </a:cubicBezTo>
                  <a:cubicBezTo>
                    <a:pt x="3279" y="2061"/>
                    <a:pt x="3120" y="2095"/>
                    <a:pt x="2940" y="2115"/>
                  </a:cubicBezTo>
                  <a:cubicBezTo>
                    <a:pt x="2857" y="2143"/>
                    <a:pt x="2770" y="2143"/>
                    <a:pt x="2685" y="2160"/>
                  </a:cubicBezTo>
                  <a:cubicBezTo>
                    <a:pt x="2617" y="2174"/>
                    <a:pt x="2560" y="2197"/>
                    <a:pt x="2490" y="2205"/>
                  </a:cubicBezTo>
                  <a:cubicBezTo>
                    <a:pt x="2345" y="2221"/>
                    <a:pt x="2200" y="2234"/>
                    <a:pt x="2055" y="2250"/>
                  </a:cubicBezTo>
                  <a:cubicBezTo>
                    <a:pt x="1855" y="2233"/>
                    <a:pt x="1911" y="2253"/>
                    <a:pt x="1785" y="2190"/>
                  </a:cubicBezTo>
                  <a:cubicBezTo>
                    <a:pt x="1717" y="2156"/>
                    <a:pt x="1759" y="2199"/>
                    <a:pt x="1695" y="2145"/>
                  </a:cubicBezTo>
                  <a:cubicBezTo>
                    <a:pt x="1554" y="2028"/>
                    <a:pt x="1787" y="2192"/>
                    <a:pt x="1560" y="2040"/>
                  </a:cubicBezTo>
                  <a:cubicBezTo>
                    <a:pt x="1545" y="2030"/>
                    <a:pt x="1515" y="2010"/>
                    <a:pt x="1515" y="2010"/>
                  </a:cubicBezTo>
                  <a:cubicBezTo>
                    <a:pt x="1468" y="1940"/>
                    <a:pt x="1447" y="1889"/>
                    <a:pt x="1380" y="1845"/>
                  </a:cubicBezTo>
                  <a:cubicBezTo>
                    <a:pt x="1375" y="1830"/>
                    <a:pt x="1372" y="1814"/>
                    <a:pt x="1365" y="1800"/>
                  </a:cubicBezTo>
                  <a:cubicBezTo>
                    <a:pt x="1357" y="1784"/>
                    <a:pt x="1341" y="1772"/>
                    <a:pt x="1335" y="1755"/>
                  </a:cubicBezTo>
                  <a:cubicBezTo>
                    <a:pt x="1316" y="1702"/>
                    <a:pt x="1311" y="1590"/>
                    <a:pt x="1260" y="1545"/>
                  </a:cubicBezTo>
                  <a:cubicBezTo>
                    <a:pt x="1201" y="1493"/>
                    <a:pt x="1145" y="1472"/>
                    <a:pt x="1080" y="1440"/>
                  </a:cubicBezTo>
                  <a:cubicBezTo>
                    <a:pt x="1034" y="1417"/>
                    <a:pt x="991" y="1388"/>
                    <a:pt x="945" y="1365"/>
                  </a:cubicBezTo>
                  <a:cubicBezTo>
                    <a:pt x="894" y="1340"/>
                    <a:pt x="835" y="1334"/>
                    <a:pt x="780" y="1320"/>
                  </a:cubicBezTo>
                  <a:cubicBezTo>
                    <a:pt x="749" y="1312"/>
                    <a:pt x="721" y="1298"/>
                    <a:pt x="690" y="1290"/>
                  </a:cubicBezTo>
                  <a:cubicBezTo>
                    <a:pt x="429" y="1225"/>
                    <a:pt x="671" y="1295"/>
                    <a:pt x="510" y="1230"/>
                  </a:cubicBezTo>
                  <a:cubicBezTo>
                    <a:pt x="435" y="1200"/>
                    <a:pt x="428" y="1214"/>
                    <a:pt x="375" y="1170"/>
                  </a:cubicBezTo>
                  <a:cubicBezTo>
                    <a:pt x="324" y="1128"/>
                    <a:pt x="313" y="1090"/>
                    <a:pt x="285" y="1035"/>
                  </a:cubicBezTo>
                  <a:cubicBezTo>
                    <a:pt x="277" y="1019"/>
                    <a:pt x="262" y="1006"/>
                    <a:pt x="255" y="990"/>
                  </a:cubicBezTo>
                  <a:cubicBezTo>
                    <a:pt x="218" y="907"/>
                    <a:pt x="208" y="820"/>
                    <a:pt x="180" y="735"/>
                  </a:cubicBezTo>
                  <a:cubicBezTo>
                    <a:pt x="169" y="651"/>
                    <a:pt x="162" y="561"/>
                    <a:pt x="135" y="480"/>
                  </a:cubicBezTo>
                  <a:cubicBezTo>
                    <a:pt x="94" y="357"/>
                    <a:pt x="114" y="453"/>
                    <a:pt x="90" y="345"/>
                  </a:cubicBezTo>
                  <a:cubicBezTo>
                    <a:pt x="65" y="232"/>
                    <a:pt x="52" y="104"/>
                    <a:pt x="0" y="0"/>
                  </a:cubicBezTo>
                </a:path>
              </a:pathLst>
            </a:custGeom>
            <a:noFill/>
            <a:ln w="31750" cap="flat">
              <a:solidFill>
                <a:srgbClr val="000000"/>
              </a:solidFill>
              <a:prstDash val="sysDot"/>
              <a:round/>
              <a:headEnd/>
              <a:tailEnd/>
            </a:ln>
          </p:spPr>
          <p:txBody>
            <a:bodyPr/>
            <a:lstStyle/>
            <a:p>
              <a:endParaRPr lang="en-US"/>
            </a:p>
          </p:txBody>
        </p:sp>
        <p:sp>
          <p:nvSpPr>
            <p:cNvPr id="11" name="Text Box 7"/>
            <p:cNvSpPr txBox="1">
              <a:spLocks noChangeArrowheads="1"/>
            </p:cNvSpPr>
            <p:nvPr/>
          </p:nvSpPr>
          <p:spPr bwMode="auto">
            <a:xfrm>
              <a:off x="1963" y="332"/>
              <a:ext cx="500" cy="275"/>
            </a:xfrm>
            <a:prstGeom prst="rect">
              <a:avLst/>
            </a:prstGeom>
            <a:solidFill>
              <a:srgbClr val="FFFFFF"/>
            </a:solidFill>
            <a:ln w="9525">
              <a:noFill/>
              <a:miter lim="800000"/>
              <a:headEnd/>
              <a:tailEnd/>
            </a:ln>
          </p:spPr>
          <p:txBody>
            <a:bodyPr/>
            <a:lstStyle/>
            <a:p>
              <a:endParaRPr lang="en-US" sz="1200">
                <a:effectLst/>
                <a:latin typeface="Times New Roman" pitchFamily="18" charset="0"/>
              </a:endParaRPr>
            </a:p>
          </p:txBody>
        </p:sp>
        <p:sp>
          <p:nvSpPr>
            <p:cNvPr id="12" name="Rectangle 8"/>
            <p:cNvSpPr>
              <a:spLocks noChangeArrowheads="1"/>
            </p:cNvSpPr>
            <p:nvPr/>
          </p:nvSpPr>
          <p:spPr bwMode="auto">
            <a:xfrm>
              <a:off x="1963" y="332"/>
              <a:ext cx="1898" cy="275"/>
            </a:xfrm>
            <a:prstGeom prst="rect">
              <a:avLst/>
            </a:prstGeom>
            <a:noFill/>
            <a:ln w="9525">
              <a:noFill/>
              <a:miter lim="800000"/>
              <a:headEnd/>
              <a:tailEnd/>
            </a:ln>
          </p:spPr>
          <p:txBody>
            <a:bodyPr/>
            <a:lstStyle/>
            <a:p>
              <a:endParaRPr lang="en-US"/>
            </a:p>
          </p:txBody>
        </p:sp>
        <p:sp>
          <p:nvSpPr>
            <p:cNvPr id="13" name="Freeform 9"/>
            <p:cNvSpPr>
              <a:spLocks/>
            </p:cNvSpPr>
            <p:nvPr/>
          </p:nvSpPr>
          <p:spPr bwMode="auto">
            <a:xfrm>
              <a:off x="663" y="454"/>
              <a:ext cx="766" cy="238"/>
            </a:xfrm>
            <a:custGeom>
              <a:avLst/>
              <a:gdLst/>
              <a:ahLst/>
              <a:cxnLst>
                <a:cxn ang="0">
                  <a:pos x="0" y="0"/>
                </a:cxn>
                <a:cxn ang="0">
                  <a:pos x="45" y="45"/>
                </a:cxn>
                <a:cxn ang="0">
                  <a:pos x="60" y="105"/>
                </a:cxn>
                <a:cxn ang="0">
                  <a:pos x="135" y="210"/>
                </a:cxn>
                <a:cxn ang="0">
                  <a:pos x="180" y="225"/>
                </a:cxn>
                <a:cxn ang="0">
                  <a:pos x="225" y="255"/>
                </a:cxn>
                <a:cxn ang="0">
                  <a:pos x="405" y="360"/>
                </a:cxn>
                <a:cxn ang="0">
                  <a:pos x="510" y="420"/>
                </a:cxn>
                <a:cxn ang="0">
                  <a:pos x="660" y="465"/>
                </a:cxn>
                <a:cxn ang="0">
                  <a:pos x="885" y="450"/>
                </a:cxn>
                <a:cxn ang="0">
                  <a:pos x="1065" y="405"/>
                </a:cxn>
                <a:cxn ang="0">
                  <a:pos x="1185" y="345"/>
                </a:cxn>
                <a:cxn ang="0">
                  <a:pos x="1380" y="270"/>
                </a:cxn>
              </a:cxnLst>
              <a:rect l="0" t="0" r="r" b="b"/>
              <a:pathLst>
                <a:path w="1380" h="465">
                  <a:moveTo>
                    <a:pt x="0" y="0"/>
                  </a:moveTo>
                  <a:cubicBezTo>
                    <a:pt x="15" y="15"/>
                    <a:pt x="34" y="27"/>
                    <a:pt x="45" y="45"/>
                  </a:cubicBezTo>
                  <a:cubicBezTo>
                    <a:pt x="55" y="63"/>
                    <a:pt x="52" y="86"/>
                    <a:pt x="60" y="105"/>
                  </a:cubicBezTo>
                  <a:cubicBezTo>
                    <a:pt x="66" y="119"/>
                    <a:pt x="132" y="207"/>
                    <a:pt x="135" y="210"/>
                  </a:cubicBezTo>
                  <a:cubicBezTo>
                    <a:pt x="147" y="220"/>
                    <a:pt x="166" y="218"/>
                    <a:pt x="180" y="225"/>
                  </a:cubicBezTo>
                  <a:cubicBezTo>
                    <a:pt x="196" y="233"/>
                    <a:pt x="210" y="245"/>
                    <a:pt x="225" y="255"/>
                  </a:cubicBezTo>
                  <a:cubicBezTo>
                    <a:pt x="296" y="305"/>
                    <a:pt x="328" y="321"/>
                    <a:pt x="405" y="360"/>
                  </a:cubicBezTo>
                  <a:cubicBezTo>
                    <a:pt x="556" y="435"/>
                    <a:pt x="326" y="341"/>
                    <a:pt x="510" y="420"/>
                  </a:cubicBezTo>
                  <a:cubicBezTo>
                    <a:pt x="558" y="440"/>
                    <a:pt x="611" y="449"/>
                    <a:pt x="660" y="465"/>
                  </a:cubicBezTo>
                  <a:cubicBezTo>
                    <a:pt x="735" y="460"/>
                    <a:pt x="811" y="461"/>
                    <a:pt x="885" y="450"/>
                  </a:cubicBezTo>
                  <a:cubicBezTo>
                    <a:pt x="946" y="441"/>
                    <a:pt x="1004" y="415"/>
                    <a:pt x="1065" y="405"/>
                  </a:cubicBezTo>
                  <a:cubicBezTo>
                    <a:pt x="1105" y="385"/>
                    <a:pt x="1142" y="356"/>
                    <a:pt x="1185" y="345"/>
                  </a:cubicBezTo>
                  <a:cubicBezTo>
                    <a:pt x="1259" y="327"/>
                    <a:pt x="1327" y="323"/>
                    <a:pt x="1380" y="270"/>
                  </a:cubicBezTo>
                </a:path>
              </a:pathLst>
            </a:custGeom>
            <a:noFill/>
            <a:ln w="31750" cap="flat">
              <a:solidFill>
                <a:srgbClr val="000000"/>
              </a:solidFill>
              <a:prstDash val="sysDot"/>
              <a:round/>
              <a:headEnd/>
              <a:tailEnd/>
            </a:ln>
          </p:spPr>
          <p:txBody>
            <a:bodyPr/>
            <a:lstStyle/>
            <a:p>
              <a:endParaRPr lang="en-US"/>
            </a:p>
          </p:txBody>
        </p:sp>
        <p:sp>
          <p:nvSpPr>
            <p:cNvPr id="14" name="Rectangle 10"/>
            <p:cNvSpPr>
              <a:spLocks noChangeArrowheads="1"/>
            </p:cNvSpPr>
            <p:nvPr/>
          </p:nvSpPr>
          <p:spPr bwMode="auto">
            <a:xfrm>
              <a:off x="464" y="240"/>
              <a:ext cx="4896" cy="183"/>
            </a:xfrm>
            <a:prstGeom prst="rect">
              <a:avLst/>
            </a:prstGeom>
            <a:solidFill>
              <a:srgbClr val="FFFFFF"/>
            </a:solidFill>
            <a:ln w="9525">
              <a:noFill/>
              <a:miter lim="800000"/>
              <a:headEnd/>
              <a:tailEnd/>
            </a:ln>
          </p:spPr>
          <p:txBody>
            <a:bodyPr/>
            <a:lstStyle/>
            <a:p>
              <a:endParaRPr lang="en-US"/>
            </a:p>
          </p:txBody>
        </p:sp>
        <p:sp>
          <p:nvSpPr>
            <p:cNvPr id="15" name="Rectangle 11"/>
            <p:cNvSpPr>
              <a:spLocks noChangeArrowheads="1"/>
            </p:cNvSpPr>
            <p:nvPr/>
          </p:nvSpPr>
          <p:spPr bwMode="auto">
            <a:xfrm>
              <a:off x="2463" y="424"/>
              <a:ext cx="1499" cy="183"/>
            </a:xfrm>
            <a:prstGeom prst="rect">
              <a:avLst/>
            </a:prstGeom>
            <a:solidFill>
              <a:srgbClr val="FFFFFF"/>
            </a:solidFill>
            <a:ln w="9525">
              <a:noFill/>
              <a:miter lim="800000"/>
              <a:headEnd/>
              <a:tailEnd/>
            </a:ln>
          </p:spPr>
          <p:txBody>
            <a:bodyPr/>
            <a:lstStyle/>
            <a:p>
              <a:endParaRPr lang="en-US"/>
            </a:p>
          </p:txBody>
        </p:sp>
        <p:sp>
          <p:nvSpPr>
            <p:cNvPr id="16" name="Rectangle 12"/>
            <p:cNvSpPr>
              <a:spLocks noChangeArrowheads="1"/>
            </p:cNvSpPr>
            <p:nvPr/>
          </p:nvSpPr>
          <p:spPr bwMode="auto">
            <a:xfrm>
              <a:off x="2463" y="424"/>
              <a:ext cx="1499" cy="183"/>
            </a:xfrm>
            <a:prstGeom prst="rect">
              <a:avLst/>
            </a:prstGeom>
            <a:solidFill>
              <a:srgbClr val="FFFFFF"/>
            </a:solidFill>
            <a:ln w="9525">
              <a:noFill/>
              <a:miter lim="800000"/>
              <a:headEnd/>
              <a:tailEnd/>
            </a:ln>
          </p:spPr>
          <p:txBody>
            <a:bodyPr/>
            <a:lstStyle/>
            <a:p>
              <a:endParaRPr lang="en-US"/>
            </a:p>
          </p:txBody>
        </p:sp>
        <p:sp>
          <p:nvSpPr>
            <p:cNvPr id="17" name="Freeform 13"/>
            <p:cNvSpPr>
              <a:spLocks/>
            </p:cNvSpPr>
            <p:nvPr/>
          </p:nvSpPr>
          <p:spPr bwMode="auto">
            <a:xfrm>
              <a:off x="663" y="1711"/>
              <a:ext cx="1725" cy="1531"/>
            </a:xfrm>
            <a:custGeom>
              <a:avLst/>
              <a:gdLst/>
              <a:ahLst/>
              <a:cxnLst>
                <a:cxn ang="0">
                  <a:pos x="601" y="1919"/>
                </a:cxn>
                <a:cxn ang="0">
                  <a:pos x="466" y="1589"/>
                </a:cxn>
                <a:cxn ang="0">
                  <a:pos x="451" y="1529"/>
                </a:cxn>
                <a:cxn ang="0">
                  <a:pos x="271" y="1169"/>
                </a:cxn>
                <a:cxn ang="0">
                  <a:pos x="241" y="1124"/>
                </a:cxn>
                <a:cxn ang="0">
                  <a:pos x="91" y="734"/>
                </a:cxn>
                <a:cxn ang="0">
                  <a:pos x="316" y="14"/>
                </a:cxn>
                <a:cxn ang="0">
                  <a:pos x="631" y="44"/>
                </a:cxn>
                <a:cxn ang="0">
                  <a:pos x="856" y="209"/>
                </a:cxn>
                <a:cxn ang="0">
                  <a:pos x="1111" y="404"/>
                </a:cxn>
                <a:cxn ang="0">
                  <a:pos x="1306" y="629"/>
                </a:cxn>
                <a:cxn ang="0">
                  <a:pos x="1351" y="689"/>
                </a:cxn>
                <a:cxn ang="0">
                  <a:pos x="1441" y="749"/>
                </a:cxn>
                <a:cxn ang="0">
                  <a:pos x="1486" y="794"/>
                </a:cxn>
                <a:cxn ang="0">
                  <a:pos x="1531" y="809"/>
                </a:cxn>
                <a:cxn ang="0">
                  <a:pos x="1621" y="869"/>
                </a:cxn>
                <a:cxn ang="0">
                  <a:pos x="1726" y="929"/>
                </a:cxn>
                <a:cxn ang="0">
                  <a:pos x="1846" y="959"/>
                </a:cxn>
                <a:cxn ang="0">
                  <a:pos x="2266" y="884"/>
                </a:cxn>
                <a:cxn ang="0">
                  <a:pos x="2356" y="824"/>
                </a:cxn>
                <a:cxn ang="0">
                  <a:pos x="2446" y="794"/>
                </a:cxn>
                <a:cxn ang="0">
                  <a:pos x="2671" y="809"/>
                </a:cxn>
                <a:cxn ang="0">
                  <a:pos x="2716" y="824"/>
                </a:cxn>
                <a:cxn ang="0">
                  <a:pos x="2776" y="914"/>
                </a:cxn>
                <a:cxn ang="0">
                  <a:pos x="2806" y="959"/>
                </a:cxn>
                <a:cxn ang="0">
                  <a:pos x="2821" y="1004"/>
                </a:cxn>
                <a:cxn ang="0">
                  <a:pos x="2866" y="1049"/>
                </a:cxn>
                <a:cxn ang="0">
                  <a:pos x="2941" y="1199"/>
                </a:cxn>
                <a:cxn ang="0">
                  <a:pos x="3031" y="1334"/>
                </a:cxn>
                <a:cxn ang="0">
                  <a:pos x="3106" y="1604"/>
                </a:cxn>
                <a:cxn ang="0">
                  <a:pos x="3091" y="2069"/>
                </a:cxn>
                <a:cxn ang="0">
                  <a:pos x="3046" y="2294"/>
                </a:cxn>
                <a:cxn ang="0">
                  <a:pos x="3016" y="2534"/>
                </a:cxn>
                <a:cxn ang="0">
                  <a:pos x="3031" y="2789"/>
                </a:cxn>
                <a:cxn ang="0">
                  <a:pos x="3091" y="2999"/>
                </a:cxn>
              </a:cxnLst>
              <a:rect l="0" t="0" r="r" b="b"/>
              <a:pathLst>
                <a:path w="3106" h="2999">
                  <a:moveTo>
                    <a:pt x="601" y="1919"/>
                  </a:moveTo>
                  <a:cubicBezTo>
                    <a:pt x="563" y="1804"/>
                    <a:pt x="520" y="1697"/>
                    <a:pt x="466" y="1589"/>
                  </a:cubicBezTo>
                  <a:cubicBezTo>
                    <a:pt x="457" y="1571"/>
                    <a:pt x="459" y="1548"/>
                    <a:pt x="451" y="1529"/>
                  </a:cubicBezTo>
                  <a:cubicBezTo>
                    <a:pt x="400" y="1407"/>
                    <a:pt x="330" y="1288"/>
                    <a:pt x="271" y="1169"/>
                  </a:cubicBezTo>
                  <a:cubicBezTo>
                    <a:pt x="263" y="1153"/>
                    <a:pt x="248" y="1140"/>
                    <a:pt x="241" y="1124"/>
                  </a:cubicBezTo>
                  <a:cubicBezTo>
                    <a:pt x="185" y="998"/>
                    <a:pt x="152" y="857"/>
                    <a:pt x="91" y="734"/>
                  </a:cubicBezTo>
                  <a:cubicBezTo>
                    <a:pt x="49" y="483"/>
                    <a:pt x="0" y="93"/>
                    <a:pt x="316" y="14"/>
                  </a:cubicBezTo>
                  <a:cubicBezTo>
                    <a:pt x="421" y="21"/>
                    <a:pt x="535" y="0"/>
                    <a:pt x="631" y="44"/>
                  </a:cubicBezTo>
                  <a:cubicBezTo>
                    <a:pt x="719" y="84"/>
                    <a:pt x="778" y="157"/>
                    <a:pt x="856" y="209"/>
                  </a:cubicBezTo>
                  <a:cubicBezTo>
                    <a:pt x="920" y="305"/>
                    <a:pt x="1033" y="326"/>
                    <a:pt x="1111" y="404"/>
                  </a:cubicBezTo>
                  <a:cubicBezTo>
                    <a:pt x="1181" y="474"/>
                    <a:pt x="1242" y="554"/>
                    <a:pt x="1306" y="629"/>
                  </a:cubicBezTo>
                  <a:cubicBezTo>
                    <a:pt x="1322" y="648"/>
                    <a:pt x="1332" y="672"/>
                    <a:pt x="1351" y="689"/>
                  </a:cubicBezTo>
                  <a:cubicBezTo>
                    <a:pt x="1378" y="713"/>
                    <a:pt x="1411" y="729"/>
                    <a:pt x="1441" y="749"/>
                  </a:cubicBezTo>
                  <a:cubicBezTo>
                    <a:pt x="1459" y="761"/>
                    <a:pt x="1468" y="782"/>
                    <a:pt x="1486" y="794"/>
                  </a:cubicBezTo>
                  <a:cubicBezTo>
                    <a:pt x="1499" y="803"/>
                    <a:pt x="1517" y="801"/>
                    <a:pt x="1531" y="809"/>
                  </a:cubicBezTo>
                  <a:cubicBezTo>
                    <a:pt x="1563" y="827"/>
                    <a:pt x="1621" y="869"/>
                    <a:pt x="1621" y="869"/>
                  </a:cubicBezTo>
                  <a:cubicBezTo>
                    <a:pt x="1667" y="938"/>
                    <a:pt x="1631" y="907"/>
                    <a:pt x="1726" y="929"/>
                  </a:cubicBezTo>
                  <a:cubicBezTo>
                    <a:pt x="1766" y="938"/>
                    <a:pt x="1846" y="959"/>
                    <a:pt x="1846" y="959"/>
                  </a:cubicBezTo>
                  <a:cubicBezTo>
                    <a:pt x="1999" y="946"/>
                    <a:pt x="2123" y="932"/>
                    <a:pt x="2266" y="884"/>
                  </a:cubicBezTo>
                  <a:cubicBezTo>
                    <a:pt x="2300" y="873"/>
                    <a:pt x="2322" y="835"/>
                    <a:pt x="2356" y="824"/>
                  </a:cubicBezTo>
                  <a:cubicBezTo>
                    <a:pt x="2386" y="814"/>
                    <a:pt x="2446" y="794"/>
                    <a:pt x="2446" y="794"/>
                  </a:cubicBezTo>
                  <a:cubicBezTo>
                    <a:pt x="2521" y="799"/>
                    <a:pt x="2596" y="801"/>
                    <a:pt x="2671" y="809"/>
                  </a:cubicBezTo>
                  <a:cubicBezTo>
                    <a:pt x="2687" y="811"/>
                    <a:pt x="2705" y="813"/>
                    <a:pt x="2716" y="824"/>
                  </a:cubicBezTo>
                  <a:cubicBezTo>
                    <a:pt x="2741" y="849"/>
                    <a:pt x="2756" y="884"/>
                    <a:pt x="2776" y="914"/>
                  </a:cubicBezTo>
                  <a:cubicBezTo>
                    <a:pt x="2786" y="929"/>
                    <a:pt x="2800" y="942"/>
                    <a:pt x="2806" y="959"/>
                  </a:cubicBezTo>
                  <a:cubicBezTo>
                    <a:pt x="2811" y="974"/>
                    <a:pt x="2812" y="991"/>
                    <a:pt x="2821" y="1004"/>
                  </a:cubicBezTo>
                  <a:cubicBezTo>
                    <a:pt x="2833" y="1022"/>
                    <a:pt x="2854" y="1032"/>
                    <a:pt x="2866" y="1049"/>
                  </a:cubicBezTo>
                  <a:cubicBezTo>
                    <a:pt x="2898" y="1094"/>
                    <a:pt x="2915" y="1151"/>
                    <a:pt x="2941" y="1199"/>
                  </a:cubicBezTo>
                  <a:cubicBezTo>
                    <a:pt x="2941" y="1199"/>
                    <a:pt x="3016" y="1311"/>
                    <a:pt x="3031" y="1334"/>
                  </a:cubicBezTo>
                  <a:cubicBezTo>
                    <a:pt x="3068" y="1390"/>
                    <a:pt x="3094" y="1534"/>
                    <a:pt x="3106" y="1604"/>
                  </a:cubicBezTo>
                  <a:cubicBezTo>
                    <a:pt x="3101" y="1759"/>
                    <a:pt x="3102" y="1914"/>
                    <a:pt x="3091" y="2069"/>
                  </a:cubicBezTo>
                  <a:cubicBezTo>
                    <a:pt x="3078" y="2245"/>
                    <a:pt x="3060" y="2169"/>
                    <a:pt x="3046" y="2294"/>
                  </a:cubicBezTo>
                  <a:cubicBezTo>
                    <a:pt x="3027" y="2464"/>
                    <a:pt x="3037" y="2384"/>
                    <a:pt x="3016" y="2534"/>
                  </a:cubicBezTo>
                  <a:cubicBezTo>
                    <a:pt x="3021" y="2619"/>
                    <a:pt x="3023" y="2704"/>
                    <a:pt x="3031" y="2789"/>
                  </a:cubicBezTo>
                  <a:cubicBezTo>
                    <a:pt x="3038" y="2861"/>
                    <a:pt x="3091" y="2927"/>
                    <a:pt x="3091" y="2999"/>
                  </a:cubicBezTo>
                </a:path>
              </a:pathLst>
            </a:custGeom>
            <a:noFill/>
            <a:ln w="31750" cap="flat">
              <a:solidFill>
                <a:srgbClr val="000000"/>
              </a:solidFill>
              <a:prstDash val="sysDot"/>
              <a:round/>
              <a:headEnd/>
              <a:tailEnd/>
            </a:ln>
          </p:spPr>
          <p:txBody>
            <a:bodyPr/>
            <a:lstStyle/>
            <a:p>
              <a:endParaRPr lang="en-US"/>
            </a:p>
          </p:txBody>
        </p:sp>
        <p:sp>
          <p:nvSpPr>
            <p:cNvPr id="18" name="Freeform 14"/>
            <p:cNvSpPr>
              <a:spLocks/>
            </p:cNvSpPr>
            <p:nvPr/>
          </p:nvSpPr>
          <p:spPr bwMode="auto">
            <a:xfrm>
              <a:off x="172" y="631"/>
              <a:ext cx="1732" cy="559"/>
            </a:xfrm>
            <a:custGeom>
              <a:avLst/>
              <a:gdLst/>
              <a:ahLst/>
              <a:cxnLst>
                <a:cxn ang="0">
                  <a:pos x="0" y="1095"/>
                </a:cxn>
                <a:cxn ang="0">
                  <a:pos x="150" y="1065"/>
                </a:cxn>
                <a:cxn ang="0">
                  <a:pos x="345" y="960"/>
                </a:cxn>
                <a:cxn ang="0">
                  <a:pos x="525" y="810"/>
                </a:cxn>
                <a:cxn ang="0">
                  <a:pos x="750" y="690"/>
                </a:cxn>
                <a:cxn ang="0">
                  <a:pos x="975" y="525"/>
                </a:cxn>
                <a:cxn ang="0">
                  <a:pos x="1380" y="315"/>
                </a:cxn>
                <a:cxn ang="0">
                  <a:pos x="1605" y="300"/>
                </a:cxn>
                <a:cxn ang="0">
                  <a:pos x="2205" y="360"/>
                </a:cxn>
                <a:cxn ang="0">
                  <a:pos x="2730" y="315"/>
                </a:cxn>
                <a:cxn ang="0">
                  <a:pos x="2910" y="225"/>
                </a:cxn>
                <a:cxn ang="0">
                  <a:pos x="2955" y="195"/>
                </a:cxn>
                <a:cxn ang="0">
                  <a:pos x="3120" y="45"/>
                </a:cxn>
                <a:cxn ang="0">
                  <a:pos x="3105" y="0"/>
                </a:cxn>
              </a:cxnLst>
              <a:rect l="0" t="0" r="r" b="b"/>
              <a:pathLst>
                <a:path w="3120" h="1095">
                  <a:moveTo>
                    <a:pt x="0" y="1095"/>
                  </a:moveTo>
                  <a:cubicBezTo>
                    <a:pt x="11" y="1093"/>
                    <a:pt x="128" y="1076"/>
                    <a:pt x="150" y="1065"/>
                  </a:cubicBezTo>
                  <a:cubicBezTo>
                    <a:pt x="224" y="1028"/>
                    <a:pt x="266" y="986"/>
                    <a:pt x="345" y="960"/>
                  </a:cubicBezTo>
                  <a:cubicBezTo>
                    <a:pt x="407" y="913"/>
                    <a:pt x="458" y="849"/>
                    <a:pt x="525" y="810"/>
                  </a:cubicBezTo>
                  <a:cubicBezTo>
                    <a:pt x="598" y="768"/>
                    <a:pt x="688" y="752"/>
                    <a:pt x="750" y="690"/>
                  </a:cubicBezTo>
                  <a:cubicBezTo>
                    <a:pt x="817" y="623"/>
                    <a:pt x="897" y="577"/>
                    <a:pt x="975" y="525"/>
                  </a:cubicBezTo>
                  <a:cubicBezTo>
                    <a:pt x="1109" y="436"/>
                    <a:pt x="1226" y="366"/>
                    <a:pt x="1380" y="315"/>
                  </a:cubicBezTo>
                  <a:cubicBezTo>
                    <a:pt x="1451" y="291"/>
                    <a:pt x="1530" y="305"/>
                    <a:pt x="1605" y="300"/>
                  </a:cubicBezTo>
                  <a:cubicBezTo>
                    <a:pt x="1807" y="318"/>
                    <a:pt x="2002" y="347"/>
                    <a:pt x="2205" y="360"/>
                  </a:cubicBezTo>
                  <a:cubicBezTo>
                    <a:pt x="2381" y="395"/>
                    <a:pt x="2562" y="371"/>
                    <a:pt x="2730" y="315"/>
                  </a:cubicBezTo>
                  <a:cubicBezTo>
                    <a:pt x="2810" y="288"/>
                    <a:pt x="2835" y="275"/>
                    <a:pt x="2910" y="225"/>
                  </a:cubicBezTo>
                  <a:cubicBezTo>
                    <a:pt x="2925" y="215"/>
                    <a:pt x="2955" y="195"/>
                    <a:pt x="2955" y="195"/>
                  </a:cubicBezTo>
                  <a:cubicBezTo>
                    <a:pt x="2995" y="134"/>
                    <a:pt x="3059" y="86"/>
                    <a:pt x="3120" y="45"/>
                  </a:cubicBezTo>
                  <a:cubicBezTo>
                    <a:pt x="3115" y="30"/>
                    <a:pt x="3105" y="0"/>
                    <a:pt x="3105" y="0"/>
                  </a:cubicBezTo>
                </a:path>
              </a:pathLst>
            </a:custGeom>
            <a:noFill/>
            <a:ln w="31750" cap="flat">
              <a:solidFill>
                <a:srgbClr val="000000"/>
              </a:solidFill>
              <a:prstDash val="sysDot"/>
              <a:round/>
              <a:headEnd/>
              <a:tailEnd/>
            </a:ln>
          </p:spPr>
          <p:txBody>
            <a:bodyPr/>
            <a:lstStyle/>
            <a:p>
              <a:endParaRPr lang="en-US"/>
            </a:p>
          </p:txBody>
        </p:sp>
        <p:sp>
          <p:nvSpPr>
            <p:cNvPr id="19" name="Freeform 15"/>
            <p:cNvSpPr>
              <a:spLocks/>
            </p:cNvSpPr>
            <p:nvPr/>
          </p:nvSpPr>
          <p:spPr bwMode="auto">
            <a:xfrm>
              <a:off x="4399" y="866"/>
              <a:ext cx="698" cy="569"/>
            </a:xfrm>
            <a:custGeom>
              <a:avLst/>
              <a:gdLst/>
              <a:ahLst/>
              <a:cxnLst>
                <a:cxn ang="0">
                  <a:pos x="1200" y="0"/>
                </a:cxn>
                <a:cxn ang="0">
                  <a:pos x="1234" y="103"/>
                </a:cxn>
                <a:cxn ang="0">
                  <a:pos x="1200" y="445"/>
                </a:cxn>
                <a:cxn ang="0">
                  <a:pos x="1165" y="720"/>
                </a:cxn>
                <a:cxn ang="0">
                  <a:pos x="1097" y="823"/>
                </a:cxn>
                <a:cxn ang="0">
                  <a:pos x="942" y="1011"/>
                </a:cxn>
                <a:cxn ang="0">
                  <a:pos x="737" y="1114"/>
                </a:cxn>
                <a:cxn ang="0">
                  <a:pos x="291" y="1045"/>
                </a:cxn>
                <a:cxn ang="0">
                  <a:pos x="137" y="994"/>
                </a:cxn>
                <a:cxn ang="0">
                  <a:pos x="85" y="977"/>
                </a:cxn>
                <a:cxn ang="0">
                  <a:pos x="0" y="891"/>
                </a:cxn>
              </a:cxnLst>
              <a:rect l="0" t="0" r="r" b="b"/>
              <a:pathLst>
                <a:path w="1258" h="1114">
                  <a:moveTo>
                    <a:pt x="1200" y="0"/>
                  </a:moveTo>
                  <a:cubicBezTo>
                    <a:pt x="1211" y="34"/>
                    <a:pt x="1223" y="69"/>
                    <a:pt x="1234" y="103"/>
                  </a:cubicBezTo>
                  <a:cubicBezTo>
                    <a:pt x="1258" y="177"/>
                    <a:pt x="1211" y="350"/>
                    <a:pt x="1200" y="445"/>
                  </a:cubicBezTo>
                  <a:cubicBezTo>
                    <a:pt x="1195" y="486"/>
                    <a:pt x="1187" y="654"/>
                    <a:pt x="1165" y="720"/>
                  </a:cubicBezTo>
                  <a:cubicBezTo>
                    <a:pt x="1139" y="797"/>
                    <a:pt x="1139" y="773"/>
                    <a:pt x="1097" y="823"/>
                  </a:cubicBezTo>
                  <a:cubicBezTo>
                    <a:pt x="1046" y="884"/>
                    <a:pt x="998" y="956"/>
                    <a:pt x="942" y="1011"/>
                  </a:cubicBezTo>
                  <a:cubicBezTo>
                    <a:pt x="903" y="1049"/>
                    <a:pt x="789" y="1097"/>
                    <a:pt x="737" y="1114"/>
                  </a:cubicBezTo>
                  <a:cubicBezTo>
                    <a:pt x="587" y="1101"/>
                    <a:pt x="436" y="1089"/>
                    <a:pt x="291" y="1045"/>
                  </a:cubicBezTo>
                  <a:cubicBezTo>
                    <a:pt x="271" y="1039"/>
                    <a:pt x="173" y="1006"/>
                    <a:pt x="137" y="994"/>
                  </a:cubicBezTo>
                  <a:cubicBezTo>
                    <a:pt x="120" y="988"/>
                    <a:pt x="85" y="977"/>
                    <a:pt x="85" y="977"/>
                  </a:cubicBezTo>
                  <a:cubicBezTo>
                    <a:pt x="55" y="957"/>
                    <a:pt x="0" y="933"/>
                    <a:pt x="0" y="891"/>
                  </a:cubicBezTo>
                </a:path>
              </a:pathLst>
            </a:custGeom>
            <a:noFill/>
            <a:ln w="31750" cap="flat">
              <a:solidFill>
                <a:srgbClr val="000000"/>
              </a:solidFill>
              <a:prstDash val="sysDot"/>
              <a:round/>
              <a:headEnd/>
              <a:tailEnd/>
            </a:ln>
          </p:spPr>
          <p:txBody>
            <a:bodyPr/>
            <a:lstStyle/>
            <a:p>
              <a:endParaRPr lang="en-US"/>
            </a:p>
          </p:txBody>
        </p:sp>
        <p:sp>
          <p:nvSpPr>
            <p:cNvPr id="20" name="Text Box 18"/>
            <p:cNvSpPr txBox="1">
              <a:spLocks noChangeArrowheads="1"/>
            </p:cNvSpPr>
            <p:nvPr/>
          </p:nvSpPr>
          <p:spPr bwMode="auto">
            <a:xfrm>
              <a:off x="135" y="2071"/>
              <a:ext cx="217" cy="129"/>
            </a:xfrm>
            <a:prstGeom prst="rect">
              <a:avLst/>
            </a:prstGeom>
            <a:solidFill>
              <a:schemeClr val="bg1"/>
            </a:solidFill>
            <a:ln w="9525">
              <a:noFill/>
              <a:miter lim="800000"/>
              <a:headEnd/>
              <a:tailEnd/>
            </a:ln>
          </p:spPr>
          <p:txBody>
            <a:bodyPr lIns="0" tIns="0" rIns="0" bIns="0"/>
            <a:lstStyle/>
            <a:p>
              <a:r>
                <a:rPr lang="en-US" sz="1600">
                  <a:effectLst/>
                  <a:latin typeface="Helvetica" pitchFamily="34" charset="0"/>
                </a:rPr>
                <a:t>450</a:t>
              </a:r>
            </a:p>
          </p:txBody>
        </p:sp>
        <p:sp>
          <p:nvSpPr>
            <p:cNvPr id="21" name="Text Box 19"/>
            <p:cNvSpPr txBox="1">
              <a:spLocks noChangeArrowheads="1"/>
            </p:cNvSpPr>
            <p:nvPr/>
          </p:nvSpPr>
          <p:spPr bwMode="auto">
            <a:xfrm>
              <a:off x="956" y="2624"/>
              <a:ext cx="500" cy="277"/>
            </a:xfrm>
            <a:prstGeom prst="rect">
              <a:avLst/>
            </a:prstGeom>
            <a:noFill/>
            <a:ln w="9525">
              <a:noFill/>
              <a:miter lim="800000"/>
              <a:headEnd/>
              <a:tailEnd/>
            </a:ln>
          </p:spPr>
          <p:txBody>
            <a:bodyPr/>
            <a:lstStyle/>
            <a:p>
              <a:r>
                <a:rPr lang="en-US" sz="1600">
                  <a:effectLst/>
                  <a:latin typeface="Helvetica" pitchFamily="34" charset="0"/>
                </a:rPr>
                <a:t>500</a:t>
              </a:r>
            </a:p>
          </p:txBody>
        </p:sp>
        <p:sp>
          <p:nvSpPr>
            <p:cNvPr id="22" name="Text Box 20"/>
            <p:cNvSpPr txBox="1">
              <a:spLocks noChangeArrowheads="1"/>
            </p:cNvSpPr>
            <p:nvPr/>
          </p:nvSpPr>
          <p:spPr bwMode="auto">
            <a:xfrm>
              <a:off x="4944" y="1872"/>
              <a:ext cx="500" cy="277"/>
            </a:xfrm>
            <a:prstGeom prst="rect">
              <a:avLst/>
            </a:prstGeom>
            <a:noFill/>
            <a:ln w="9525">
              <a:noFill/>
              <a:miter lim="800000"/>
              <a:headEnd/>
              <a:tailEnd/>
            </a:ln>
          </p:spPr>
          <p:txBody>
            <a:bodyPr/>
            <a:lstStyle/>
            <a:p>
              <a:r>
                <a:rPr lang="en-US" sz="1600">
                  <a:effectLst/>
                  <a:latin typeface="Helvetica" pitchFamily="34" charset="0"/>
                </a:rPr>
                <a:t>400</a:t>
              </a:r>
            </a:p>
          </p:txBody>
        </p:sp>
        <p:sp>
          <p:nvSpPr>
            <p:cNvPr id="23" name="Text Box 21"/>
            <p:cNvSpPr txBox="1">
              <a:spLocks noChangeArrowheads="1"/>
            </p:cNvSpPr>
            <p:nvPr/>
          </p:nvSpPr>
          <p:spPr bwMode="auto">
            <a:xfrm>
              <a:off x="2220" y="3219"/>
              <a:ext cx="500" cy="277"/>
            </a:xfrm>
            <a:prstGeom prst="rect">
              <a:avLst/>
            </a:prstGeom>
            <a:noFill/>
            <a:ln w="9525">
              <a:noFill/>
              <a:miter lim="800000"/>
              <a:headEnd/>
              <a:tailEnd/>
            </a:ln>
          </p:spPr>
          <p:txBody>
            <a:bodyPr/>
            <a:lstStyle/>
            <a:p>
              <a:r>
                <a:rPr lang="en-US" sz="1600">
                  <a:effectLst/>
                  <a:latin typeface="Helvetica" pitchFamily="34" charset="0"/>
                </a:rPr>
                <a:t>500</a:t>
              </a:r>
            </a:p>
          </p:txBody>
        </p:sp>
        <p:sp>
          <p:nvSpPr>
            <p:cNvPr id="24" name="Text Box 22"/>
            <p:cNvSpPr txBox="1">
              <a:spLocks noChangeArrowheads="1"/>
            </p:cNvSpPr>
            <p:nvPr/>
          </p:nvSpPr>
          <p:spPr bwMode="auto">
            <a:xfrm>
              <a:off x="2346" y="3478"/>
              <a:ext cx="500" cy="275"/>
            </a:xfrm>
            <a:prstGeom prst="rect">
              <a:avLst/>
            </a:prstGeom>
            <a:noFill/>
            <a:ln w="9525">
              <a:noFill/>
              <a:miter lim="800000"/>
              <a:headEnd/>
              <a:tailEnd/>
            </a:ln>
          </p:spPr>
          <p:txBody>
            <a:bodyPr/>
            <a:lstStyle/>
            <a:p>
              <a:r>
                <a:rPr lang="en-US" sz="1600">
                  <a:effectLst/>
                  <a:latin typeface="Helvetica" pitchFamily="34" charset="0"/>
                </a:rPr>
                <a:t>450</a:t>
              </a:r>
            </a:p>
          </p:txBody>
        </p:sp>
        <p:sp>
          <p:nvSpPr>
            <p:cNvPr id="25" name="Text Box 23"/>
            <p:cNvSpPr txBox="1">
              <a:spLocks noChangeArrowheads="1"/>
            </p:cNvSpPr>
            <p:nvPr/>
          </p:nvSpPr>
          <p:spPr bwMode="auto">
            <a:xfrm>
              <a:off x="5260" y="1405"/>
              <a:ext cx="500" cy="275"/>
            </a:xfrm>
            <a:prstGeom prst="rect">
              <a:avLst/>
            </a:prstGeom>
            <a:noFill/>
            <a:ln w="9525">
              <a:noFill/>
              <a:miter lim="800000"/>
              <a:headEnd/>
              <a:tailEnd/>
            </a:ln>
          </p:spPr>
          <p:txBody>
            <a:bodyPr/>
            <a:lstStyle/>
            <a:p>
              <a:r>
                <a:rPr lang="en-US" sz="1600">
                  <a:effectLst/>
                  <a:latin typeface="Helvetica" pitchFamily="34" charset="0"/>
                </a:rPr>
                <a:t>350</a:t>
              </a:r>
              <a:endParaRPr lang="en-US" sz="1200">
                <a:effectLst/>
                <a:latin typeface="Times New Roman" pitchFamily="18" charset="0"/>
              </a:endParaRPr>
            </a:p>
          </p:txBody>
        </p:sp>
        <p:sp>
          <p:nvSpPr>
            <p:cNvPr id="26" name="Text Box 24"/>
            <p:cNvSpPr txBox="1">
              <a:spLocks noChangeArrowheads="1"/>
            </p:cNvSpPr>
            <p:nvPr/>
          </p:nvSpPr>
          <p:spPr bwMode="auto">
            <a:xfrm>
              <a:off x="4204" y="1147"/>
              <a:ext cx="500" cy="277"/>
            </a:xfrm>
            <a:prstGeom prst="rect">
              <a:avLst/>
            </a:prstGeom>
            <a:noFill/>
            <a:ln w="9525">
              <a:noFill/>
              <a:miter lim="800000"/>
              <a:headEnd/>
              <a:tailEnd/>
            </a:ln>
          </p:spPr>
          <p:txBody>
            <a:bodyPr/>
            <a:lstStyle/>
            <a:p>
              <a:r>
                <a:rPr lang="en-US" sz="1600">
                  <a:effectLst/>
                  <a:latin typeface="Helvetica" pitchFamily="34" charset="0"/>
                </a:rPr>
                <a:t>300</a:t>
              </a:r>
              <a:endParaRPr lang="en-US" sz="1200">
                <a:effectLst/>
                <a:latin typeface="Times New Roman" pitchFamily="18" charset="0"/>
              </a:endParaRPr>
            </a:p>
          </p:txBody>
        </p:sp>
        <p:sp>
          <p:nvSpPr>
            <p:cNvPr id="27" name="Text Box 25"/>
            <p:cNvSpPr txBox="1">
              <a:spLocks noChangeArrowheads="1"/>
            </p:cNvSpPr>
            <p:nvPr/>
          </p:nvSpPr>
          <p:spPr bwMode="auto">
            <a:xfrm>
              <a:off x="4877" y="683"/>
              <a:ext cx="499" cy="277"/>
            </a:xfrm>
            <a:prstGeom prst="rect">
              <a:avLst/>
            </a:prstGeom>
            <a:noFill/>
            <a:ln w="9525">
              <a:noFill/>
              <a:miter lim="800000"/>
              <a:headEnd/>
              <a:tailEnd/>
            </a:ln>
          </p:spPr>
          <p:txBody>
            <a:bodyPr/>
            <a:lstStyle/>
            <a:p>
              <a:r>
                <a:rPr lang="en-US" sz="1600">
                  <a:effectLst/>
                  <a:latin typeface="Helvetica" pitchFamily="34" charset="0"/>
                </a:rPr>
                <a:t>300</a:t>
              </a:r>
              <a:endParaRPr lang="en-US" sz="1200">
                <a:effectLst/>
                <a:latin typeface="Times New Roman" pitchFamily="18" charset="0"/>
              </a:endParaRPr>
            </a:p>
          </p:txBody>
        </p:sp>
        <p:sp>
          <p:nvSpPr>
            <p:cNvPr id="28" name="Rectangle 26"/>
            <p:cNvSpPr>
              <a:spLocks noChangeArrowheads="1"/>
            </p:cNvSpPr>
            <p:nvPr/>
          </p:nvSpPr>
          <p:spPr bwMode="auto">
            <a:xfrm>
              <a:off x="1870" y="496"/>
              <a:ext cx="500" cy="276"/>
            </a:xfrm>
            <a:prstGeom prst="rect">
              <a:avLst/>
            </a:prstGeom>
            <a:noFill/>
            <a:ln w="9525">
              <a:noFill/>
              <a:miter lim="800000"/>
              <a:headEnd/>
              <a:tailEnd/>
            </a:ln>
          </p:spPr>
          <p:txBody>
            <a:bodyPr/>
            <a:lstStyle/>
            <a:p>
              <a:r>
                <a:rPr lang="en-US" sz="1600">
                  <a:effectLst/>
                  <a:latin typeface="Helvetica" pitchFamily="34" charset="0"/>
                </a:rPr>
                <a:t>350</a:t>
              </a:r>
              <a:endParaRPr lang="en-US" sz="1200">
                <a:effectLst/>
                <a:latin typeface="Times New Roman" pitchFamily="18" charset="0"/>
              </a:endParaRPr>
            </a:p>
          </p:txBody>
        </p:sp>
        <p:sp>
          <p:nvSpPr>
            <p:cNvPr id="29" name="Text Box 27"/>
            <p:cNvSpPr txBox="1">
              <a:spLocks noChangeArrowheads="1"/>
            </p:cNvSpPr>
            <p:nvPr/>
          </p:nvSpPr>
          <p:spPr bwMode="auto">
            <a:xfrm>
              <a:off x="1379" y="440"/>
              <a:ext cx="499" cy="276"/>
            </a:xfrm>
            <a:prstGeom prst="rect">
              <a:avLst/>
            </a:prstGeom>
            <a:noFill/>
            <a:ln w="9525">
              <a:noFill/>
              <a:miter lim="800000"/>
              <a:headEnd/>
              <a:tailEnd/>
            </a:ln>
          </p:spPr>
          <p:txBody>
            <a:bodyPr/>
            <a:lstStyle/>
            <a:p>
              <a:r>
                <a:rPr lang="en-US" sz="1600">
                  <a:effectLst/>
                  <a:latin typeface="Helvetica" pitchFamily="34" charset="0"/>
                </a:rPr>
                <a:t>300</a:t>
              </a:r>
              <a:endParaRPr lang="en-US" sz="1200">
                <a:effectLst/>
                <a:latin typeface="Times New Roman" pitchFamily="18" charset="0"/>
              </a:endParaRPr>
            </a:p>
          </p:txBody>
        </p:sp>
        <p:sp>
          <p:nvSpPr>
            <p:cNvPr id="30" name="Rectangle 28"/>
            <p:cNvSpPr>
              <a:spLocks noChangeArrowheads="1"/>
            </p:cNvSpPr>
            <p:nvPr/>
          </p:nvSpPr>
          <p:spPr bwMode="auto">
            <a:xfrm>
              <a:off x="484" y="272"/>
              <a:ext cx="599" cy="367"/>
            </a:xfrm>
            <a:prstGeom prst="rect">
              <a:avLst/>
            </a:prstGeom>
            <a:noFill/>
            <a:ln w="9525">
              <a:noFill/>
              <a:miter lim="800000"/>
              <a:headEnd/>
              <a:tailEnd/>
            </a:ln>
          </p:spPr>
          <p:txBody>
            <a:bodyPr/>
            <a:lstStyle/>
            <a:p>
              <a:r>
                <a:rPr lang="en-US" sz="1600">
                  <a:effectLst/>
                  <a:latin typeface="Helvetica" pitchFamily="34" charset="0"/>
                </a:rPr>
                <a:t>300</a:t>
              </a:r>
              <a:endParaRPr lang="en-US" sz="1200">
                <a:effectLst/>
                <a:latin typeface="Times New Roman" pitchFamily="18" charset="0"/>
              </a:endParaRPr>
            </a:p>
          </p:txBody>
        </p:sp>
        <p:sp>
          <p:nvSpPr>
            <p:cNvPr id="31" name="Text Box 29"/>
            <p:cNvSpPr txBox="1">
              <a:spLocks noChangeArrowheads="1"/>
            </p:cNvSpPr>
            <p:nvPr/>
          </p:nvSpPr>
          <p:spPr bwMode="auto">
            <a:xfrm>
              <a:off x="2535" y="520"/>
              <a:ext cx="498" cy="276"/>
            </a:xfrm>
            <a:prstGeom prst="rect">
              <a:avLst/>
            </a:prstGeom>
            <a:noFill/>
            <a:ln w="9525">
              <a:noFill/>
              <a:miter lim="800000"/>
              <a:headEnd/>
              <a:tailEnd/>
            </a:ln>
          </p:spPr>
          <p:txBody>
            <a:bodyPr/>
            <a:lstStyle/>
            <a:p>
              <a:r>
                <a:rPr lang="en-US" sz="1600">
                  <a:effectLst/>
                  <a:latin typeface="Helvetica" pitchFamily="34" charset="0"/>
                </a:rPr>
                <a:t>350</a:t>
              </a:r>
              <a:endParaRPr lang="en-US" sz="1200">
                <a:effectLst/>
                <a:latin typeface="Times New Roman" pitchFamily="18" charset="0"/>
              </a:endParaRPr>
            </a:p>
          </p:txBody>
        </p:sp>
        <p:sp>
          <p:nvSpPr>
            <p:cNvPr id="32" name="Text Box 32"/>
            <p:cNvSpPr txBox="1">
              <a:spLocks noChangeArrowheads="1"/>
            </p:cNvSpPr>
            <p:nvPr/>
          </p:nvSpPr>
          <p:spPr bwMode="auto">
            <a:xfrm>
              <a:off x="24" y="1688"/>
              <a:ext cx="240" cy="144"/>
            </a:xfrm>
            <a:prstGeom prst="rect">
              <a:avLst/>
            </a:prstGeom>
            <a:solidFill>
              <a:schemeClr val="bg1"/>
            </a:solidFill>
            <a:ln w="9525">
              <a:noFill/>
              <a:miter lim="800000"/>
              <a:headEnd/>
              <a:tailEnd/>
            </a:ln>
          </p:spPr>
          <p:txBody>
            <a:bodyPr lIns="0" tIns="0" rIns="0" bIns="0"/>
            <a:lstStyle/>
            <a:p>
              <a:r>
                <a:rPr lang="en-US" sz="1600">
                  <a:effectLst/>
                  <a:latin typeface="Helvetica" pitchFamily="34" charset="0"/>
                </a:rPr>
                <a:t>400</a:t>
              </a:r>
            </a:p>
          </p:txBody>
        </p:sp>
        <p:sp>
          <p:nvSpPr>
            <p:cNvPr id="33" name="Rectangle 33"/>
            <p:cNvSpPr>
              <a:spLocks noChangeArrowheads="1"/>
            </p:cNvSpPr>
            <p:nvPr/>
          </p:nvSpPr>
          <p:spPr bwMode="auto">
            <a:xfrm>
              <a:off x="16" y="1112"/>
              <a:ext cx="240" cy="144"/>
            </a:xfrm>
            <a:prstGeom prst="rect">
              <a:avLst/>
            </a:prstGeom>
            <a:solidFill>
              <a:schemeClr val="bg1"/>
            </a:solidFill>
            <a:ln w="9525">
              <a:noFill/>
              <a:miter lim="800000"/>
              <a:headEnd/>
              <a:tailEnd/>
            </a:ln>
          </p:spPr>
          <p:txBody>
            <a:bodyPr lIns="0" tIns="0" rIns="0" bIns="0"/>
            <a:lstStyle/>
            <a:p>
              <a:pPr algn="r"/>
              <a:r>
                <a:rPr lang="en-US" sz="1600">
                  <a:effectLst/>
                  <a:latin typeface="Helvetica" pitchFamily="34" charset="0"/>
                </a:rPr>
                <a:t>350</a:t>
              </a:r>
              <a:endParaRPr lang="en-US" sz="1200">
                <a:effectLst/>
                <a:latin typeface="Times New Roman" pitchFamily="18" charset="0"/>
              </a:endParaRPr>
            </a:p>
          </p:txBody>
        </p:sp>
      </p:grpSp>
      <p:sp>
        <p:nvSpPr>
          <p:cNvPr id="34" name="TextBox 33"/>
          <p:cNvSpPr txBox="1"/>
          <p:nvPr/>
        </p:nvSpPr>
        <p:spPr>
          <a:xfrm>
            <a:off x="762000" y="5867400"/>
            <a:ext cx="6549613" cy="830997"/>
          </a:xfrm>
          <a:prstGeom prst="rect">
            <a:avLst/>
          </a:prstGeom>
          <a:noFill/>
        </p:spPr>
        <p:txBody>
          <a:bodyPr wrap="none" rtlCol="0">
            <a:spAutoFit/>
          </a:bodyPr>
          <a:lstStyle/>
          <a:p>
            <a:r>
              <a:rPr lang="en-US" sz="2400" dirty="0" smtClean="0"/>
              <a:t>First proposed by Cedric and Frank Garland in 1980</a:t>
            </a:r>
          </a:p>
          <a:p>
            <a:r>
              <a:rPr lang="en-US" sz="2400" dirty="0" smtClean="0"/>
              <a:t>Dotted lines indicate annual solar radiation doses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a:t>
            </a:r>
            <a:endParaRPr lang="en-US" dirty="0"/>
          </a:p>
        </p:txBody>
      </p:sp>
      <p:sp>
        <p:nvSpPr>
          <p:cNvPr id="3" name="Content Placeholder 2"/>
          <p:cNvSpPr>
            <a:spLocks noGrp="1"/>
          </p:cNvSpPr>
          <p:nvPr>
            <p:ph idx="1"/>
          </p:nvPr>
        </p:nvSpPr>
        <p:spPr/>
        <p:txBody>
          <a:bodyPr/>
          <a:lstStyle/>
          <a:p>
            <a:r>
              <a:rPr lang="en-US" dirty="0" smtClean="0"/>
              <a:t>I receive funding from Bio-Tech </a:t>
            </a:r>
            <a:r>
              <a:rPr lang="en-US" dirty="0" err="1" smtClean="0"/>
              <a:t>Pharmacal</a:t>
            </a:r>
            <a:r>
              <a:rPr lang="en-US" dirty="0" smtClean="0"/>
              <a:t>, a supplier of research grade vitamin D for health professionals and consumers at </a:t>
            </a:r>
          </a:p>
          <a:p>
            <a:r>
              <a:rPr lang="en-US" smtClean="0"/>
              <a:t>http://www.biotechpharmacal.com/</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0" y="0"/>
            <a:ext cx="9144000" cy="6858000"/>
          </a:xfrm>
          <a:prstGeom prst="rect">
            <a:avLst/>
          </a:prstGeom>
          <a:solidFill>
            <a:schemeClr val="bg1"/>
          </a:solidFill>
          <a:ln w="9525">
            <a:noFill/>
            <a:miter lim="800000"/>
            <a:headEnd/>
            <a:tailEnd/>
          </a:ln>
          <a:effectLst/>
        </p:spPr>
        <p:txBody>
          <a:bodyPr wrap="none" anchor="ctr"/>
          <a:lstStyle/>
          <a:p>
            <a:endParaRPr lang="en-US"/>
          </a:p>
        </p:txBody>
      </p:sp>
      <p:pic>
        <p:nvPicPr>
          <p:cNvPr id="3" name="Picture 4" descr="breswf70"/>
          <p:cNvPicPr>
            <a:picLocks noChangeAspect="1" noChangeArrowheads="1"/>
          </p:cNvPicPr>
          <p:nvPr/>
        </p:nvPicPr>
        <p:blipFill>
          <a:blip r:embed="rId2"/>
          <a:srcRect/>
          <a:stretch>
            <a:fillRect/>
          </a:stretch>
        </p:blipFill>
        <p:spPr bwMode="auto">
          <a:xfrm>
            <a:off x="128588" y="125413"/>
            <a:ext cx="4487862" cy="3151187"/>
          </a:xfrm>
          <a:prstGeom prst="rect">
            <a:avLst/>
          </a:prstGeom>
          <a:noFill/>
        </p:spPr>
      </p:pic>
      <p:pic>
        <p:nvPicPr>
          <p:cNvPr id="4" name="Picture 5" descr="kidswf70"/>
          <p:cNvPicPr>
            <a:picLocks noChangeAspect="1" noChangeArrowheads="1"/>
          </p:cNvPicPr>
          <p:nvPr/>
        </p:nvPicPr>
        <p:blipFill>
          <a:blip r:embed="rId3"/>
          <a:srcRect/>
          <a:stretch>
            <a:fillRect/>
          </a:stretch>
        </p:blipFill>
        <p:spPr bwMode="auto">
          <a:xfrm>
            <a:off x="166688" y="3419475"/>
            <a:ext cx="4414837" cy="3452813"/>
          </a:xfrm>
          <a:prstGeom prst="rect">
            <a:avLst/>
          </a:prstGeom>
          <a:noFill/>
        </p:spPr>
      </p:pic>
      <p:pic>
        <p:nvPicPr>
          <p:cNvPr id="5" name="Picture 6" descr="stoswm70"/>
          <p:cNvPicPr>
            <a:picLocks noChangeAspect="1" noChangeArrowheads="1"/>
          </p:cNvPicPr>
          <p:nvPr/>
        </p:nvPicPr>
        <p:blipFill>
          <a:blip r:embed="rId4"/>
          <a:srcRect/>
          <a:stretch>
            <a:fillRect/>
          </a:stretch>
        </p:blipFill>
        <p:spPr bwMode="auto">
          <a:xfrm>
            <a:off x="4516438" y="3429000"/>
            <a:ext cx="4287837" cy="3354388"/>
          </a:xfrm>
          <a:prstGeom prst="rect">
            <a:avLst/>
          </a:prstGeom>
          <a:noFill/>
        </p:spPr>
      </p:pic>
      <p:pic>
        <p:nvPicPr>
          <p:cNvPr id="6" name="Picture 7" descr="proswm70"/>
          <p:cNvPicPr>
            <a:picLocks noChangeAspect="1" noChangeArrowheads="1"/>
          </p:cNvPicPr>
          <p:nvPr/>
        </p:nvPicPr>
        <p:blipFill>
          <a:blip r:embed="rId5"/>
          <a:srcRect/>
          <a:stretch>
            <a:fillRect/>
          </a:stretch>
        </p:blipFill>
        <p:spPr bwMode="auto">
          <a:xfrm>
            <a:off x="4529138" y="152400"/>
            <a:ext cx="4341812" cy="3278188"/>
          </a:xfrm>
          <a:prstGeom prst="rect">
            <a:avLst/>
          </a:prstGeom>
          <a:noFill/>
        </p:spPr>
      </p:pic>
      <p:sp>
        <p:nvSpPr>
          <p:cNvPr id="7" name="Text Box 9"/>
          <p:cNvSpPr txBox="1">
            <a:spLocks noChangeArrowheads="1"/>
          </p:cNvSpPr>
          <p:nvPr/>
        </p:nvSpPr>
        <p:spPr bwMode="auto">
          <a:xfrm>
            <a:off x="4876800" y="2590800"/>
            <a:ext cx="1600200" cy="457200"/>
          </a:xfrm>
          <a:prstGeom prst="rect">
            <a:avLst/>
          </a:prstGeom>
          <a:noFill/>
          <a:ln w="9525">
            <a:noFill/>
            <a:miter lim="800000"/>
            <a:headEnd/>
            <a:tailEnd/>
          </a:ln>
          <a:effectLst/>
        </p:spPr>
        <p:txBody>
          <a:bodyPr>
            <a:spAutoFit/>
          </a:bodyPr>
          <a:lstStyle/>
          <a:p>
            <a:pPr algn="ctr">
              <a:spcBef>
                <a:spcPct val="50000"/>
              </a:spcBef>
            </a:pPr>
            <a:r>
              <a:rPr lang="en-US" sz="2400">
                <a:solidFill>
                  <a:srgbClr val="002800"/>
                </a:solidFill>
                <a:effectLst>
                  <a:outerShdw blurRad="38100" dist="38100" dir="2700000" algn="tl">
                    <a:srgbClr val="C0C0C0"/>
                  </a:outerShdw>
                </a:effectLst>
              </a:rPr>
              <a:t>prostate</a:t>
            </a:r>
          </a:p>
        </p:txBody>
      </p:sp>
      <p:sp>
        <p:nvSpPr>
          <p:cNvPr id="8" name="Text Box 10"/>
          <p:cNvSpPr txBox="1">
            <a:spLocks noChangeArrowheads="1"/>
          </p:cNvSpPr>
          <p:nvPr/>
        </p:nvSpPr>
        <p:spPr bwMode="auto">
          <a:xfrm>
            <a:off x="685800" y="2590800"/>
            <a:ext cx="1295400" cy="457200"/>
          </a:xfrm>
          <a:prstGeom prst="rect">
            <a:avLst/>
          </a:prstGeom>
          <a:noFill/>
          <a:ln w="9525">
            <a:noFill/>
            <a:miter lim="800000"/>
            <a:headEnd/>
            <a:tailEnd/>
          </a:ln>
          <a:effectLst/>
        </p:spPr>
        <p:txBody>
          <a:bodyPr>
            <a:spAutoFit/>
          </a:bodyPr>
          <a:lstStyle/>
          <a:p>
            <a:pPr algn="ctr">
              <a:spcBef>
                <a:spcPct val="50000"/>
              </a:spcBef>
            </a:pPr>
            <a:r>
              <a:rPr lang="en-US" sz="2400">
                <a:solidFill>
                  <a:srgbClr val="002800"/>
                </a:solidFill>
                <a:effectLst>
                  <a:outerShdw blurRad="38100" dist="38100" dir="2700000" algn="tl">
                    <a:srgbClr val="C0C0C0"/>
                  </a:outerShdw>
                </a:effectLst>
              </a:rPr>
              <a:t>breast</a:t>
            </a:r>
          </a:p>
        </p:txBody>
      </p:sp>
      <p:sp>
        <p:nvSpPr>
          <p:cNvPr id="9" name="Text Box 11"/>
          <p:cNvSpPr txBox="1">
            <a:spLocks noChangeArrowheads="1"/>
          </p:cNvSpPr>
          <p:nvPr/>
        </p:nvSpPr>
        <p:spPr bwMode="auto">
          <a:xfrm>
            <a:off x="290513" y="6138863"/>
            <a:ext cx="2438400" cy="457200"/>
          </a:xfrm>
          <a:prstGeom prst="rect">
            <a:avLst/>
          </a:prstGeom>
          <a:noFill/>
          <a:ln w="9525">
            <a:noFill/>
            <a:miter lim="800000"/>
            <a:headEnd/>
            <a:tailEnd/>
          </a:ln>
          <a:effectLst/>
        </p:spPr>
        <p:txBody>
          <a:bodyPr>
            <a:spAutoFit/>
          </a:bodyPr>
          <a:lstStyle/>
          <a:p>
            <a:pPr algn="ctr">
              <a:spcBef>
                <a:spcPct val="50000"/>
              </a:spcBef>
            </a:pPr>
            <a:r>
              <a:rPr lang="en-US" sz="2400">
                <a:solidFill>
                  <a:srgbClr val="002800"/>
                </a:solidFill>
                <a:effectLst>
                  <a:outerShdw blurRad="38100" dist="38100" dir="2700000" algn="tl">
                    <a:srgbClr val="C0C0C0"/>
                  </a:outerShdw>
                </a:effectLst>
              </a:rPr>
              <a:t>kidney, urinary</a:t>
            </a:r>
          </a:p>
        </p:txBody>
      </p:sp>
      <p:sp>
        <p:nvSpPr>
          <p:cNvPr id="10" name="Text Box 12"/>
          <p:cNvSpPr txBox="1">
            <a:spLocks noChangeArrowheads="1"/>
          </p:cNvSpPr>
          <p:nvPr/>
        </p:nvSpPr>
        <p:spPr bwMode="auto">
          <a:xfrm>
            <a:off x="4876800" y="5867400"/>
            <a:ext cx="1524000" cy="457200"/>
          </a:xfrm>
          <a:prstGeom prst="rect">
            <a:avLst/>
          </a:prstGeom>
          <a:noFill/>
          <a:ln w="9525">
            <a:noFill/>
            <a:miter lim="800000"/>
            <a:headEnd/>
            <a:tailEnd/>
          </a:ln>
          <a:effectLst/>
        </p:spPr>
        <p:txBody>
          <a:bodyPr>
            <a:spAutoFit/>
          </a:bodyPr>
          <a:lstStyle/>
          <a:p>
            <a:pPr algn="ctr">
              <a:spcBef>
                <a:spcPct val="50000"/>
              </a:spcBef>
            </a:pPr>
            <a:r>
              <a:rPr lang="en-US" sz="2400">
                <a:solidFill>
                  <a:srgbClr val="002800"/>
                </a:solidFill>
                <a:effectLst>
                  <a:outerShdw blurRad="38100" dist="38100" dir="2700000" algn="tl">
                    <a:srgbClr val="C0C0C0"/>
                  </a:outerShdw>
                </a:effectLst>
              </a:rPr>
              <a:t>stomach</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na_exp2"/>
          <p:cNvPicPr>
            <a:picLocks noChangeAspect="1" noChangeArrowheads="1"/>
          </p:cNvPicPr>
          <p:nvPr/>
        </p:nvPicPr>
        <p:blipFill>
          <a:blip r:embed="rId2"/>
          <a:srcRect/>
          <a:stretch>
            <a:fillRect/>
          </a:stretch>
        </p:blipFill>
        <p:spPr bwMode="auto">
          <a:xfrm>
            <a:off x="762000" y="0"/>
            <a:ext cx="8382000" cy="6858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Cancer Reduced </a:t>
            </a:r>
            <a:br>
              <a:rPr lang="en-US" dirty="0" smtClean="0"/>
            </a:br>
            <a:r>
              <a:rPr lang="en-US" dirty="0" smtClean="0"/>
              <a:t>by UVB Exposure in the U.S.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Digestive tract: Colon, esophageal, laryngeal, oral, pharyngeal, rectal, small intestine</a:t>
            </a:r>
          </a:p>
          <a:p>
            <a:r>
              <a:rPr lang="en-US" dirty="0" smtClean="0"/>
              <a:t>Female: breast, endometrial, ovarian, </a:t>
            </a:r>
            <a:r>
              <a:rPr lang="en-US" dirty="0" err="1" smtClean="0"/>
              <a:t>vulvar</a:t>
            </a:r>
            <a:endParaRPr lang="en-US" dirty="0" smtClean="0"/>
          </a:p>
          <a:p>
            <a:r>
              <a:rPr lang="en-US" dirty="0" err="1" smtClean="0"/>
              <a:t>Urogenital</a:t>
            </a:r>
            <a:r>
              <a:rPr lang="en-US" dirty="0" smtClean="0"/>
              <a:t>: bladder, kidney, prostate, testicular</a:t>
            </a:r>
          </a:p>
          <a:p>
            <a:r>
              <a:rPr lang="en-US" dirty="0" smtClean="0"/>
              <a:t>Miscellaneous organs: gallbladder, lung, pancreatic, thyroid</a:t>
            </a:r>
          </a:p>
          <a:p>
            <a:r>
              <a:rPr lang="en-US" dirty="0" smtClean="0"/>
              <a:t>Blood: Hodgkin’s lymphoma, leukemia, non-Hodgkin’s lymphoma</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Breast Cancer Incidence Odds Ratio vs. 25(OH)D Concentration </a:t>
            </a:r>
            <a:endParaRPr lang="en-US" dirty="0"/>
          </a:p>
        </p:txBody>
      </p:sp>
      <p:graphicFrame>
        <p:nvGraphicFramePr>
          <p:cNvPr id="1026" name="Object 2"/>
          <p:cNvGraphicFramePr>
            <a:graphicFrameLocks noChangeAspect="1"/>
          </p:cNvGraphicFramePr>
          <p:nvPr>
            <p:ph idx="1"/>
          </p:nvPr>
        </p:nvGraphicFramePr>
        <p:xfrm>
          <a:off x="914400" y="563564"/>
          <a:ext cx="5562600" cy="5562600"/>
        </p:xfrm>
        <a:graphic>
          <a:graphicData uri="http://schemas.openxmlformats.org/presentationml/2006/ole">
            <p:oleObj spid="_x0000_s1026" name="KGPlot" r:id="rId3" imgW="6856920" imgH="6856920" progId="KGraph_Plot">
              <p:embed/>
            </p:oleObj>
          </a:graphicData>
        </a:graphic>
      </p:graphicFrame>
      <p:sp>
        <p:nvSpPr>
          <p:cNvPr id="5" name="TextBox 4"/>
          <p:cNvSpPr txBox="1"/>
          <p:nvPr/>
        </p:nvSpPr>
        <p:spPr>
          <a:xfrm>
            <a:off x="1371600" y="6172200"/>
            <a:ext cx="5995231" cy="369332"/>
          </a:xfrm>
          <a:prstGeom prst="rect">
            <a:avLst/>
          </a:prstGeom>
          <a:noFill/>
        </p:spPr>
        <p:txBody>
          <a:bodyPr wrap="none" rtlCol="0">
            <a:spAutoFit/>
          </a:bodyPr>
          <a:lstStyle/>
          <a:p>
            <a:r>
              <a:rPr lang="en-US" dirty="0" smtClean="0"/>
              <a:t>Grant WB, Boucher BJ. </a:t>
            </a:r>
            <a:r>
              <a:rPr lang="en-US" dirty="0" err="1" smtClean="0"/>
              <a:t>PLoS</a:t>
            </a:r>
            <a:r>
              <a:rPr lang="en-US" dirty="0" smtClean="0"/>
              <a:t> One. 2017 May 1;12(5):e0176448</a:t>
            </a:r>
            <a:endParaRPr lang="en-US" dirty="0"/>
          </a:p>
        </p:txBody>
      </p:sp>
      <p:sp>
        <p:nvSpPr>
          <p:cNvPr id="6" name="TextBox 5"/>
          <p:cNvSpPr txBox="1"/>
          <p:nvPr/>
        </p:nvSpPr>
        <p:spPr>
          <a:xfrm>
            <a:off x="6172200" y="2590800"/>
            <a:ext cx="2667000" cy="2677656"/>
          </a:xfrm>
          <a:prstGeom prst="rect">
            <a:avLst/>
          </a:prstGeom>
          <a:noFill/>
        </p:spPr>
        <p:txBody>
          <a:bodyPr wrap="square" rtlCol="0">
            <a:spAutoFit/>
          </a:bodyPr>
          <a:lstStyle/>
          <a:p>
            <a:r>
              <a:rPr lang="en-US" sz="2400" dirty="0" smtClean="0"/>
              <a:t>Based on 11 case-control studies </a:t>
            </a:r>
          </a:p>
          <a:p>
            <a:r>
              <a:rPr lang="en-US" sz="2400" dirty="0" smtClean="0"/>
              <a:t>from seven countries</a:t>
            </a:r>
          </a:p>
          <a:p>
            <a:endParaRPr lang="en-US" sz="2400" dirty="0" smtClean="0"/>
          </a:p>
          <a:p>
            <a:r>
              <a:rPr lang="en-US" sz="2400" dirty="0" smtClean="0"/>
              <a:t>For </a:t>
            </a:r>
            <a:r>
              <a:rPr lang="en-US" sz="2400" dirty="0" err="1" smtClean="0"/>
              <a:t>ng</a:t>
            </a:r>
            <a:r>
              <a:rPr lang="en-US" sz="2400" dirty="0" smtClean="0"/>
              <a:t>/ml, divide by 2.5</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Results from the Lappe Study Based on 25(OH)D Concentrations (online only)</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Content Placeholder 3"/>
          <p:cNvPicPr>
            <a:picLocks/>
          </p:cNvPicPr>
          <p:nvPr/>
        </p:nvPicPr>
        <p:blipFill>
          <a:blip r:embed="rId2"/>
          <a:stretch>
            <a:fillRect/>
          </a:stretch>
        </p:blipFill>
        <p:spPr>
          <a:xfrm>
            <a:off x="1447800" y="1524000"/>
            <a:ext cx="6095999" cy="4343400"/>
          </a:xfrm>
          <a:prstGeom prst="rect">
            <a:avLst/>
          </a:prstGeom>
        </p:spPr>
      </p:pic>
      <p:sp>
        <p:nvSpPr>
          <p:cNvPr id="4" name="Rectangle 3"/>
          <p:cNvSpPr/>
          <p:nvPr/>
        </p:nvSpPr>
        <p:spPr>
          <a:xfrm>
            <a:off x="1143000" y="5943600"/>
            <a:ext cx="6629400" cy="646331"/>
          </a:xfrm>
          <a:prstGeom prst="rect">
            <a:avLst/>
          </a:prstGeom>
        </p:spPr>
        <p:txBody>
          <a:bodyPr wrap="square">
            <a:spAutoFit/>
          </a:bodyPr>
          <a:lstStyle/>
          <a:p>
            <a:r>
              <a:rPr lang="en-US" dirty="0" err="1"/>
              <a:t>Lappe</a:t>
            </a:r>
            <a:r>
              <a:rPr lang="en-US" dirty="0"/>
              <a:t> J, Watson P, Travers-Gustafson D, </a:t>
            </a:r>
            <a:r>
              <a:rPr lang="en-US" dirty="0" err="1"/>
              <a:t>Recker</a:t>
            </a:r>
            <a:r>
              <a:rPr lang="en-US" dirty="0"/>
              <a:t> R, Garland C, Gorham E, </a:t>
            </a:r>
            <a:r>
              <a:rPr lang="en-US" dirty="0" err="1"/>
              <a:t>Baggerly</a:t>
            </a:r>
            <a:r>
              <a:rPr lang="en-US" dirty="0"/>
              <a:t> K, McDonnell SL</a:t>
            </a:r>
            <a:r>
              <a:rPr lang="en-US" dirty="0" smtClean="0"/>
              <a:t>. JAMA</a:t>
            </a:r>
            <a:r>
              <a:rPr lang="en-US" dirty="0"/>
              <a:t>. 2017 Mar 28;317(12):</a:t>
            </a:r>
            <a:r>
              <a:rPr lang="en-US" dirty="0" smtClean="0"/>
              <a:t>1234-1243.</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Cardiovascular Disease</a:t>
            </a:r>
            <a:br>
              <a:rPr lang="en-US" dirty="0" smtClean="0"/>
            </a:br>
            <a:r>
              <a:rPr lang="en-US" dirty="0" smtClean="0"/>
              <a:t>Meta-analysis [Wang, 2012]</a:t>
            </a:r>
            <a:endParaRPr lang="en-US" dirty="0"/>
          </a:p>
        </p:txBody>
      </p:sp>
      <p:pic>
        <p:nvPicPr>
          <p:cNvPr id="4" name="Content Placeholder 3" descr="An external file that holds a picture, illustration, etc.&#10;Object name is nihms-422216-f0003.jpg"/>
          <p:cNvPicPr>
            <a:picLocks noGrp="1"/>
          </p:cNvPicPr>
          <p:nvPr>
            <p:ph idx="1"/>
          </p:nvPr>
        </p:nvPicPr>
        <p:blipFill>
          <a:blip r:embed="rId2"/>
          <a:srcRect/>
          <a:stretch>
            <a:fillRect/>
          </a:stretch>
        </p:blipFill>
        <p:spPr bwMode="auto">
          <a:xfrm>
            <a:off x="685800" y="1676400"/>
            <a:ext cx="7543800" cy="4800599"/>
          </a:xfrm>
          <a:prstGeom prst="rect">
            <a:avLst/>
          </a:prstGeom>
          <a:noFill/>
          <a:ln w="9525">
            <a:noFill/>
            <a:miter lim="800000"/>
            <a:headEnd/>
            <a:tailEnd/>
          </a:ln>
        </p:spPr>
      </p:pic>
      <p:sp>
        <p:nvSpPr>
          <p:cNvPr id="5" name="TextBox 4"/>
          <p:cNvSpPr txBox="1"/>
          <p:nvPr/>
        </p:nvSpPr>
        <p:spPr>
          <a:xfrm>
            <a:off x="6400800" y="3581400"/>
            <a:ext cx="1396985" cy="646331"/>
          </a:xfrm>
          <a:prstGeom prst="rect">
            <a:avLst/>
          </a:prstGeom>
          <a:noFill/>
        </p:spPr>
        <p:txBody>
          <a:bodyPr wrap="none" rtlCol="0">
            <a:spAutoFit/>
          </a:bodyPr>
          <a:lstStyle/>
          <a:p>
            <a:r>
              <a:rPr lang="en-US" dirty="0" smtClean="0"/>
              <a:t>Divide by 2.5</a:t>
            </a:r>
          </a:p>
          <a:p>
            <a:r>
              <a:rPr lang="en-US" dirty="0" smtClean="0"/>
              <a:t>For </a:t>
            </a:r>
            <a:r>
              <a:rPr lang="en-US" dirty="0" err="1" smtClean="0"/>
              <a:t>ng</a:t>
            </a:r>
            <a:r>
              <a:rPr lang="en-US" dirty="0" smtClean="0"/>
              <a:t>/ml</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Seasonal Influenza</a:t>
            </a:r>
            <a:endParaRPr lang="en-US" dirty="0"/>
          </a:p>
        </p:txBody>
      </p:sp>
      <p:sp>
        <p:nvSpPr>
          <p:cNvPr id="3" name="Content Placeholder 2"/>
          <p:cNvSpPr>
            <a:spLocks noGrp="1"/>
          </p:cNvSpPr>
          <p:nvPr>
            <p:ph idx="1"/>
          </p:nvPr>
        </p:nvSpPr>
        <p:spPr/>
        <p:txBody>
          <a:bodyPr>
            <a:normAutofit lnSpcReduction="10000"/>
          </a:bodyPr>
          <a:lstStyle/>
          <a:p>
            <a:r>
              <a:rPr lang="en-US" dirty="0" smtClean="0"/>
              <a:t>John </a:t>
            </a:r>
            <a:r>
              <a:rPr lang="en-US" dirty="0" err="1" smtClean="0"/>
              <a:t>Cannell</a:t>
            </a:r>
            <a:r>
              <a:rPr lang="en-US" dirty="0" smtClean="0"/>
              <a:t> proposed that influenza was largely seasonal due to seasonal variations in solar UVB doses.</a:t>
            </a:r>
          </a:p>
          <a:p>
            <a:r>
              <a:rPr lang="en-US" dirty="0" smtClean="0"/>
              <a:t>Two clinical trials, one involving post-menopausal African-American women, the other involving Japanese school children (Type A only), supported that hypothesis.</a:t>
            </a:r>
          </a:p>
          <a:p>
            <a:r>
              <a:rPr lang="en-US" dirty="0" smtClean="0"/>
              <a:t>(Cold temperature and low humidity also contribute to the seasonality.)</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Pregnancy</a:t>
            </a:r>
            <a:endParaRPr lang="en-US" dirty="0"/>
          </a:p>
        </p:txBody>
      </p:sp>
      <p:sp>
        <p:nvSpPr>
          <p:cNvPr id="3" name="Content Placeholder 2"/>
          <p:cNvSpPr>
            <a:spLocks noGrp="1"/>
          </p:cNvSpPr>
          <p:nvPr>
            <p:ph idx="1"/>
          </p:nvPr>
        </p:nvSpPr>
        <p:spPr/>
        <p:txBody>
          <a:bodyPr/>
          <a:lstStyle/>
          <a:p>
            <a:r>
              <a:rPr lang="en-US" dirty="0" smtClean="0"/>
              <a:t>Clinical trials in South Carolina found that pregnant women have better pregnancy and birth outcomes by taking 4000-6400 IU/d vitamin D</a:t>
            </a:r>
            <a:r>
              <a:rPr lang="en-US" baseline="-25000" dirty="0" smtClean="0"/>
              <a:t>3</a:t>
            </a:r>
            <a:r>
              <a:rPr lang="en-US" dirty="0" smtClean="0"/>
              <a:t> and reaching &gt;40 </a:t>
            </a:r>
            <a:r>
              <a:rPr lang="en-US" dirty="0" err="1" smtClean="0"/>
              <a:t>ng</a:t>
            </a:r>
            <a:r>
              <a:rPr lang="en-US" dirty="0" smtClean="0"/>
              <a:t>/</a:t>
            </a:r>
            <a:r>
              <a:rPr lang="en-US" dirty="0" err="1" smtClean="0"/>
              <a:t>mL</a:t>
            </a:r>
            <a:r>
              <a:rPr lang="en-US" dirty="0" smtClean="0"/>
              <a:t> 25(OH)D.</a:t>
            </a:r>
          </a:p>
          <a:p>
            <a:r>
              <a:rPr lang="en-US" dirty="0" smtClean="0"/>
              <a:t>For 25(OH)D &gt;40 </a:t>
            </a:r>
            <a:r>
              <a:rPr lang="en-US" dirty="0" err="1" smtClean="0"/>
              <a:t>ng</a:t>
            </a:r>
            <a:r>
              <a:rPr lang="en-US" dirty="0" smtClean="0"/>
              <a:t>/</a:t>
            </a:r>
            <a:r>
              <a:rPr lang="en-US" dirty="0" err="1" smtClean="0"/>
              <a:t>mL</a:t>
            </a:r>
            <a:r>
              <a:rPr lang="en-US" dirty="0" smtClean="0"/>
              <a:t>, 1,25(OH)</a:t>
            </a:r>
            <a:r>
              <a:rPr lang="en-US" baseline="-25000" dirty="0" smtClean="0"/>
              <a:t>2</a:t>
            </a:r>
            <a:r>
              <a:rPr lang="en-US" dirty="0" smtClean="0"/>
              <a:t>D</a:t>
            </a:r>
            <a:r>
              <a:rPr lang="en-US" baseline="-25000" dirty="0" smtClean="0"/>
              <a:t>3</a:t>
            </a:r>
            <a:r>
              <a:rPr lang="en-US" dirty="0" smtClean="0"/>
              <a:t> concentrations stabilize, leading to improved gene expression.</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Benefits of Vitamin D </a:t>
            </a:r>
            <a:br>
              <a:rPr lang="en-US" dirty="0" smtClean="0"/>
            </a:br>
            <a:r>
              <a:rPr lang="en-US" dirty="0" smtClean="0"/>
              <a:t>during Pregnancy</a:t>
            </a:r>
            <a:endParaRPr lang="en-US" dirty="0"/>
          </a:p>
        </p:txBody>
      </p:sp>
      <p:sp>
        <p:nvSpPr>
          <p:cNvPr id="3" name="Content Placeholder 2"/>
          <p:cNvSpPr>
            <a:spLocks noGrp="1"/>
          </p:cNvSpPr>
          <p:nvPr>
            <p:ph idx="1"/>
          </p:nvPr>
        </p:nvSpPr>
        <p:spPr/>
        <p:txBody>
          <a:bodyPr/>
          <a:lstStyle/>
          <a:p>
            <a:r>
              <a:rPr lang="en-US" dirty="0" smtClean="0"/>
              <a:t>Reduced risk of primary C-section delivery</a:t>
            </a:r>
          </a:p>
          <a:p>
            <a:r>
              <a:rPr lang="en-US" dirty="0" smtClean="0"/>
              <a:t>Reduced risk of gestational diabetes.</a:t>
            </a:r>
          </a:p>
          <a:p>
            <a:r>
              <a:rPr lang="en-US" dirty="0" smtClean="0"/>
              <a:t>Reduced risk of preterm birth.</a:t>
            </a:r>
          </a:p>
          <a:p>
            <a:r>
              <a:rPr lang="en-US" dirty="0" smtClean="0"/>
              <a:t>For infants</a:t>
            </a:r>
          </a:p>
          <a:p>
            <a:pPr lvl="1"/>
            <a:r>
              <a:rPr lang="en-US" dirty="0" smtClean="0"/>
              <a:t>Reduced risk of low-for-gestational weight.</a:t>
            </a:r>
          </a:p>
          <a:p>
            <a:pPr lvl="1"/>
            <a:r>
              <a:rPr lang="en-US" dirty="0" smtClean="0"/>
              <a:t>Reduced risk of autism.</a:t>
            </a:r>
          </a:p>
          <a:p>
            <a:pPr lvl="1"/>
            <a:r>
              <a:rPr lang="en-US" dirty="0" smtClean="0"/>
              <a:t>Reduced risk of asthma</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153400" cy="792162"/>
          </a:xfrm>
          <a:prstGeom prst="rect">
            <a:avLst/>
          </a:prstGeom>
        </p:spPr>
        <p:txBody>
          <a:bodyP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Birth</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Week vs. 25(OH)D Concentration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Content Placeholder 3" descr="An external file that holds a picture, illustration, etc.&#10;Object name is pone.0180483.g002.jpg"/>
          <p:cNvPicPr>
            <a:picLocks/>
          </p:cNvPicPr>
          <p:nvPr/>
        </p:nvPicPr>
        <p:blipFill>
          <a:blip r:embed="rId2"/>
          <a:srcRect/>
          <a:stretch>
            <a:fillRect/>
          </a:stretch>
        </p:blipFill>
        <p:spPr bwMode="auto">
          <a:xfrm>
            <a:off x="1219200" y="1295400"/>
            <a:ext cx="6477000" cy="4724400"/>
          </a:xfrm>
          <a:prstGeom prst="rect">
            <a:avLst/>
          </a:prstGeom>
          <a:noFill/>
          <a:ln w="9525">
            <a:noFill/>
            <a:miter lim="800000"/>
            <a:headEnd/>
            <a:tailEnd/>
          </a:ln>
        </p:spPr>
      </p:pic>
      <p:sp>
        <p:nvSpPr>
          <p:cNvPr id="4" name="TextBox 3"/>
          <p:cNvSpPr txBox="1"/>
          <p:nvPr/>
        </p:nvSpPr>
        <p:spPr>
          <a:xfrm>
            <a:off x="3200400" y="4800600"/>
            <a:ext cx="4724400" cy="369332"/>
          </a:xfrm>
          <a:prstGeom prst="rect">
            <a:avLst/>
          </a:prstGeom>
          <a:noFill/>
        </p:spPr>
        <p:txBody>
          <a:bodyPr wrap="square" rtlCol="0">
            <a:spAutoFit/>
          </a:bodyPr>
          <a:lstStyle/>
          <a:p>
            <a:r>
              <a:rPr lang="en-US" dirty="0" smtClean="0"/>
              <a:t>                            </a:t>
            </a:r>
            <a:endParaRPr lang="en-US" dirty="0"/>
          </a:p>
        </p:txBody>
      </p:sp>
      <p:sp>
        <p:nvSpPr>
          <p:cNvPr id="5" name="TextBox 4"/>
          <p:cNvSpPr txBox="1"/>
          <p:nvPr/>
        </p:nvSpPr>
        <p:spPr>
          <a:xfrm>
            <a:off x="990600" y="6211669"/>
            <a:ext cx="6458243" cy="646331"/>
          </a:xfrm>
          <a:prstGeom prst="rect">
            <a:avLst/>
          </a:prstGeom>
          <a:noFill/>
        </p:spPr>
        <p:txBody>
          <a:bodyPr wrap="none" rtlCol="0">
            <a:spAutoFit/>
          </a:bodyPr>
          <a:lstStyle/>
          <a:p>
            <a:r>
              <a:rPr lang="en-US" dirty="0"/>
              <a:t>McDonnell SL, </a:t>
            </a:r>
            <a:r>
              <a:rPr lang="en-US" dirty="0" err="1"/>
              <a:t>Baggerly</a:t>
            </a:r>
            <a:r>
              <a:rPr lang="en-US" dirty="0"/>
              <a:t> KA, </a:t>
            </a:r>
            <a:r>
              <a:rPr lang="en-US" dirty="0" err="1"/>
              <a:t>Baggerly</a:t>
            </a:r>
            <a:r>
              <a:rPr lang="en-US" dirty="0"/>
              <a:t> CA, </a:t>
            </a:r>
            <a:r>
              <a:rPr lang="en-US" dirty="0" smtClean="0"/>
              <a:t>….. Hollis </a:t>
            </a:r>
            <a:r>
              <a:rPr lang="en-US" dirty="0"/>
              <a:t>BW, Wagner CL</a:t>
            </a:r>
            <a:r>
              <a:rPr lang="en-US" dirty="0" smtClean="0"/>
              <a:t>. </a:t>
            </a:r>
          </a:p>
          <a:p>
            <a:r>
              <a:rPr lang="en-US" dirty="0" err="1" smtClean="0"/>
              <a:t>PLoS</a:t>
            </a:r>
            <a:r>
              <a:rPr lang="en-US" dirty="0" smtClean="0"/>
              <a:t> </a:t>
            </a:r>
            <a:r>
              <a:rPr lang="en-US" dirty="0"/>
              <a:t>One. 2017 Jul 24;12(7):e0180483</a:t>
            </a:r>
            <a:r>
              <a:rPr lang="en-US" dirty="0" smtClean="0"/>
              <a: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Vitamin D physiology</a:t>
            </a:r>
          </a:p>
          <a:p>
            <a:r>
              <a:rPr lang="en-US" dirty="0" smtClean="0"/>
              <a:t>Vitamin D recommendations</a:t>
            </a:r>
          </a:p>
          <a:p>
            <a:r>
              <a:rPr lang="en-US" dirty="0" smtClean="0"/>
              <a:t>Major health outcomes related to vitamin D</a:t>
            </a:r>
          </a:p>
          <a:p>
            <a:r>
              <a:rPr lang="en-US" dirty="0" smtClean="0"/>
              <a:t>Where is vitamin D policy headed?</a:t>
            </a:r>
          </a:p>
          <a:p>
            <a:r>
              <a:rPr lang="en-US" dirty="0" smtClean="0"/>
              <a:t>How to conduct vitamin D clinical trials</a:t>
            </a:r>
          </a:p>
          <a:p>
            <a:r>
              <a:rPr lang="en-US" dirty="0" smtClean="0"/>
              <a:t>For more information, see</a:t>
            </a:r>
          </a:p>
          <a:p>
            <a:endParaRPr lang="en-US" dirty="0" smtClean="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An estimate of the global reduction in mortality rates through doubling vitamin D levels</a:t>
            </a:r>
            <a:r>
              <a:rPr lang="en-US" sz="3600" b="1" dirty="0" smtClean="0"/>
              <a:t>.</a:t>
            </a:r>
            <a:endParaRPr lang="en-US" dirty="0"/>
          </a:p>
        </p:txBody>
      </p:sp>
      <p:sp>
        <p:nvSpPr>
          <p:cNvPr id="3" name="Content Placeholder 2"/>
          <p:cNvSpPr>
            <a:spLocks noGrp="1"/>
          </p:cNvSpPr>
          <p:nvPr>
            <p:ph idx="1"/>
          </p:nvPr>
        </p:nvSpPr>
        <p:spPr/>
        <p:txBody>
          <a:bodyPr>
            <a:normAutofit fontScale="77500" lnSpcReduction="20000"/>
          </a:bodyPr>
          <a:lstStyle/>
          <a:p>
            <a:pPr indent="0">
              <a:lnSpc>
                <a:spcPct val="120000"/>
              </a:lnSpc>
              <a:spcBef>
                <a:spcPts val="0"/>
              </a:spcBef>
            </a:pPr>
            <a:r>
              <a:rPr lang="en-US" sz="3400" dirty="0" smtClean="0"/>
              <a:t>The</a:t>
            </a:r>
            <a:r>
              <a:rPr lang="en-US" sz="3400" dirty="0"/>
              <a:t> vitamin D-sensitive diseases that account for more than half of global mortality rates </a:t>
            </a:r>
            <a:r>
              <a:rPr lang="en-US" sz="3400" dirty="0" smtClean="0"/>
              <a:t>are  </a:t>
            </a:r>
            <a:r>
              <a:rPr lang="en-US" sz="3400" dirty="0"/>
              <a:t>CVD, cancer, </a:t>
            </a:r>
            <a:r>
              <a:rPr lang="en-US" sz="3400" dirty="0" smtClean="0"/>
              <a:t> respiratory </a:t>
            </a:r>
            <a:r>
              <a:rPr lang="en-US" sz="3400" dirty="0"/>
              <a:t>infections, </a:t>
            </a:r>
            <a:r>
              <a:rPr lang="en-US" sz="3400" dirty="0" smtClean="0"/>
              <a:t>respiratory </a:t>
            </a:r>
            <a:r>
              <a:rPr lang="en-US" sz="3400" dirty="0"/>
              <a:t>diseases, tuberculosis and diabetes mellitus. Additional vitamin D-sensitive diseases and conditions that account for 2 to 3% of global mortality </a:t>
            </a:r>
            <a:r>
              <a:rPr lang="en-US" sz="3400" dirty="0" smtClean="0"/>
              <a:t>rates.</a:t>
            </a:r>
          </a:p>
          <a:p>
            <a:pPr indent="0">
              <a:lnSpc>
                <a:spcPct val="120000"/>
              </a:lnSpc>
              <a:spcBef>
                <a:spcPts val="0"/>
              </a:spcBef>
            </a:pPr>
            <a:r>
              <a:rPr lang="en-US" sz="3400" dirty="0" smtClean="0"/>
              <a:t>Increasing </a:t>
            </a:r>
            <a:r>
              <a:rPr lang="en-US" sz="3400" dirty="0"/>
              <a:t>serum 25(OH)D levels from </a:t>
            </a:r>
            <a:r>
              <a:rPr lang="en-US" sz="3400" dirty="0" smtClean="0"/>
              <a:t>22 </a:t>
            </a:r>
            <a:r>
              <a:rPr lang="en-US" sz="3400" dirty="0"/>
              <a:t>to </a:t>
            </a:r>
            <a:r>
              <a:rPr lang="en-US" sz="3400" dirty="0" smtClean="0"/>
              <a:t>44</a:t>
            </a:r>
            <a:r>
              <a:rPr lang="en-US" sz="3400" dirty="0"/>
              <a:t> </a:t>
            </a:r>
            <a:r>
              <a:rPr lang="en-US" sz="3400" dirty="0" err="1" smtClean="0"/>
              <a:t>ng</a:t>
            </a:r>
            <a:r>
              <a:rPr lang="en-US" sz="3400" dirty="0" smtClean="0"/>
              <a:t>/ml </a:t>
            </a:r>
            <a:r>
              <a:rPr lang="en-US" sz="3400" dirty="0"/>
              <a:t>c</a:t>
            </a:r>
            <a:r>
              <a:rPr lang="en-US" sz="3400" dirty="0" smtClean="0"/>
              <a:t>ould </a:t>
            </a:r>
            <a:r>
              <a:rPr lang="en-US" sz="3400" dirty="0"/>
              <a:t>reduce the vitamin D-sensitive disease mortality rate by an estimated 20</a:t>
            </a:r>
            <a:r>
              <a:rPr lang="en-US" sz="3400" dirty="0" smtClean="0"/>
              <a:t>%, increasing life expectancy by 2 years.</a:t>
            </a:r>
          </a:p>
          <a:p>
            <a:r>
              <a:rPr lang="en-US" dirty="0" smtClean="0"/>
              <a:t>Grant, </a:t>
            </a:r>
            <a:r>
              <a:rPr lang="en-US" dirty="0" err="1" smtClean="0"/>
              <a:t>Eur</a:t>
            </a:r>
            <a:r>
              <a:rPr lang="en-US" dirty="0" smtClean="0"/>
              <a:t> J </a:t>
            </a:r>
            <a:r>
              <a:rPr lang="en-US" dirty="0" err="1" smtClean="0"/>
              <a:t>Clin</a:t>
            </a:r>
            <a:r>
              <a:rPr lang="en-US" dirty="0" smtClean="0"/>
              <a:t> </a:t>
            </a:r>
            <a:r>
              <a:rPr lang="en-US" dirty="0" err="1" smtClean="0"/>
              <a:t>Nutr</a:t>
            </a:r>
            <a:r>
              <a:rPr lang="en-US" dirty="0" smtClean="0"/>
              <a:t>. 2011</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Athletic Performance</a:t>
            </a:r>
            <a:endParaRPr lang="en-US" dirty="0"/>
          </a:p>
        </p:txBody>
      </p:sp>
      <p:sp>
        <p:nvSpPr>
          <p:cNvPr id="3" name="Content Placeholder 2"/>
          <p:cNvSpPr>
            <a:spLocks noGrp="1"/>
          </p:cNvSpPr>
          <p:nvPr>
            <p:ph idx="1"/>
          </p:nvPr>
        </p:nvSpPr>
        <p:spPr/>
        <p:txBody>
          <a:bodyPr>
            <a:normAutofit fontScale="92500"/>
          </a:bodyPr>
          <a:lstStyle/>
          <a:p>
            <a:r>
              <a:rPr lang="en-US" dirty="0"/>
              <a:t>Vitamin D may improve athletic performance in vitamin D-deficient athletes. </a:t>
            </a:r>
            <a:r>
              <a:rPr lang="en-US" dirty="0" smtClean="0"/>
              <a:t>Peak</a:t>
            </a:r>
            <a:r>
              <a:rPr lang="en-US" dirty="0"/>
              <a:t> athletic performance may occur when 25(OH)D levels approach those obtained by natural, full-body, summer sun exposure, which is at least 50 </a:t>
            </a:r>
            <a:r>
              <a:rPr lang="en-US" dirty="0" err="1" smtClean="0"/>
              <a:t>ng</a:t>
            </a:r>
            <a:r>
              <a:rPr lang="en-US" dirty="0" smtClean="0"/>
              <a:t>/</a:t>
            </a:r>
            <a:r>
              <a:rPr lang="en-US" dirty="0" err="1" smtClean="0"/>
              <a:t>mL.</a:t>
            </a:r>
            <a:r>
              <a:rPr lang="en-US" dirty="0" smtClean="0"/>
              <a:t> </a:t>
            </a:r>
            <a:r>
              <a:rPr lang="en-US" dirty="0"/>
              <a:t>Such 25(OH)D levels may also protect the athlete from several acute and chronic medical conditions</a:t>
            </a:r>
            <a:r>
              <a:rPr lang="en-US" dirty="0" smtClean="0"/>
              <a:t>.</a:t>
            </a:r>
          </a:p>
          <a:p>
            <a:r>
              <a:rPr lang="en-US" dirty="0" err="1" smtClean="0"/>
              <a:t>Cannell</a:t>
            </a:r>
            <a:r>
              <a:rPr lang="en-US" dirty="0" smtClean="0"/>
              <a:t> et al., 2009</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VitaminDCouncil.org</a:t>
            </a:r>
            <a:br>
              <a:rPr lang="en-US" dirty="0" smtClean="0"/>
            </a:br>
            <a:r>
              <a:rPr lang="en-US" dirty="0" smtClean="0"/>
              <a:t>by John </a:t>
            </a:r>
            <a:r>
              <a:rPr lang="en-US" dirty="0" err="1" smtClean="0"/>
              <a:t>Cannell</a:t>
            </a:r>
            <a:r>
              <a:rPr lang="en-US" dirty="0" smtClean="0"/>
              <a:t> (2010)</a:t>
            </a:r>
            <a:endParaRPr lang="en-US" dirty="0"/>
          </a:p>
        </p:txBody>
      </p:sp>
      <p:sp>
        <p:nvSpPr>
          <p:cNvPr id="3" name="Content Placeholder 2"/>
          <p:cNvSpPr>
            <a:spLocks noGrp="1"/>
          </p:cNvSpPr>
          <p:nvPr>
            <p:ph idx="1"/>
          </p:nvPr>
        </p:nvSpPr>
        <p:spPr/>
        <p:txBody>
          <a:bodyPr>
            <a:normAutofit fontScale="92500" lnSpcReduction="20000"/>
          </a:bodyPr>
          <a:lstStyle/>
          <a:p>
            <a:pPr fontAlgn="base"/>
            <a:r>
              <a:rPr lang="en-US" dirty="0" smtClean="0"/>
              <a:t>The Chicago Blackhawks are the first vitamin D team in modern professional sports history.</a:t>
            </a:r>
          </a:p>
          <a:p>
            <a:pPr fontAlgn="base"/>
            <a:r>
              <a:rPr lang="en-US" dirty="0" smtClean="0"/>
              <a:t>According to my sources, the Chicago Blackhawk team physicians began diagnosing and treating vitamin D deficiency in all Blackhawk players about 18 months ago. Apparently, most players are on 5,000 IU per day.</a:t>
            </a:r>
          </a:p>
          <a:p>
            <a:pPr fontAlgn="base"/>
            <a:r>
              <a:rPr lang="en-US" dirty="0" smtClean="0"/>
              <a:t>After many losing seasons, last year the Blackhawks came out of nowhere to get to the Western conference finals. This year they are playing even better.</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Autism Prevalence, White Children, vs. UVB dose for October</a:t>
            </a:r>
            <a:endParaRPr lang="en-US" dirty="0"/>
          </a:p>
        </p:txBody>
      </p:sp>
      <p:pic>
        <p:nvPicPr>
          <p:cNvPr id="4" name="Content Placeholder 3" descr="An external file that holds a picture, illustration, etc.&#10;Object name is de-5-159-g1.jpg"/>
          <p:cNvPicPr>
            <a:picLocks noGrp="1"/>
          </p:cNvPicPr>
          <p:nvPr>
            <p:ph idx="1"/>
          </p:nvPr>
        </p:nvPicPr>
        <p:blipFill>
          <a:blip r:embed="rId2"/>
          <a:srcRect/>
          <a:stretch>
            <a:fillRect/>
          </a:stretch>
        </p:blipFill>
        <p:spPr bwMode="auto">
          <a:xfrm>
            <a:off x="2362200" y="1371600"/>
            <a:ext cx="5105400" cy="4495800"/>
          </a:xfrm>
          <a:prstGeom prst="rect">
            <a:avLst/>
          </a:prstGeom>
          <a:noFill/>
          <a:ln w="9525">
            <a:noFill/>
            <a:miter lim="800000"/>
            <a:headEnd/>
            <a:tailEnd/>
          </a:ln>
        </p:spPr>
      </p:pic>
      <p:sp>
        <p:nvSpPr>
          <p:cNvPr id="5" name="TextBox 4"/>
          <p:cNvSpPr txBox="1"/>
          <p:nvPr/>
        </p:nvSpPr>
        <p:spPr>
          <a:xfrm>
            <a:off x="1752600" y="6019800"/>
            <a:ext cx="4661404" cy="369332"/>
          </a:xfrm>
          <a:prstGeom prst="rect">
            <a:avLst/>
          </a:prstGeom>
          <a:noFill/>
        </p:spPr>
        <p:txBody>
          <a:bodyPr wrap="none" rtlCol="0">
            <a:spAutoFit/>
          </a:bodyPr>
          <a:lstStyle/>
          <a:p>
            <a:r>
              <a:rPr lang="en-US" dirty="0" smtClean="0"/>
              <a:t>Grant and </a:t>
            </a:r>
            <a:r>
              <a:rPr lang="en-US" dirty="0" err="1" smtClean="0"/>
              <a:t>Cannell</a:t>
            </a:r>
            <a:r>
              <a:rPr lang="en-US" dirty="0" smtClean="0"/>
              <a:t>, </a:t>
            </a:r>
            <a:r>
              <a:rPr lang="en-US" dirty="0" err="1" smtClean="0"/>
              <a:t>Dermato</a:t>
            </a:r>
            <a:r>
              <a:rPr lang="en-US" dirty="0" smtClean="0"/>
              <a:t>-</a:t>
            </a:r>
            <a:r>
              <a:rPr lang="en-US" dirty="0" err="1" smtClean="0"/>
              <a:t>Endocrinolgy</a:t>
            </a:r>
            <a:r>
              <a:rPr lang="en-US" dirty="0" smtClean="0"/>
              <a:t>, 2013</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ADHD Prevalence 2007</a:t>
            </a:r>
            <a:br>
              <a:rPr lang="en-US" dirty="0" smtClean="0"/>
            </a:br>
            <a:r>
              <a:rPr lang="en-US" dirty="0" smtClean="0"/>
              <a:t>From the CDC</a:t>
            </a:r>
            <a:endParaRPr lang="en-US" dirty="0"/>
          </a:p>
        </p:txBody>
      </p:sp>
      <p:pic>
        <p:nvPicPr>
          <p:cNvPr id="4" name="Content Placeholder 3" descr="Image result for adhd geographic distribution ultraviolet"/>
          <p:cNvPicPr>
            <a:picLocks noGrp="1"/>
          </p:cNvPicPr>
          <p:nvPr>
            <p:ph idx="1"/>
          </p:nvPr>
        </p:nvPicPr>
        <p:blipFill>
          <a:blip r:embed="rId2"/>
          <a:srcRect/>
          <a:stretch>
            <a:fillRect/>
          </a:stretch>
        </p:blipFill>
        <p:spPr bwMode="auto">
          <a:xfrm>
            <a:off x="1952625" y="2105819"/>
            <a:ext cx="5238750" cy="351472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Dental Caries Rate for Servicemen, 1918-1934 vs.  UVB Dose</a:t>
            </a:r>
            <a:endParaRPr lang="en-US" dirty="0"/>
          </a:p>
        </p:txBody>
      </p:sp>
      <p:sp>
        <p:nvSpPr>
          <p:cNvPr id="5" name="TextBox 4"/>
          <p:cNvSpPr txBox="1"/>
          <p:nvPr/>
        </p:nvSpPr>
        <p:spPr>
          <a:xfrm>
            <a:off x="1600200" y="6248400"/>
            <a:ext cx="3624262" cy="369332"/>
          </a:xfrm>
          <a:prstGeom prst="rect">
            <a:avLst/>
          </a:prstGeom>
          <a:noFill/>
        </p:spPr>
        <p:txBody>
          <a:bodyPr wrap="none" rtlCol="0">
            <a:spAutoFit/>
          </a:bodyPr>
          <a:lstStyle/>
          <a:p>
            <a:r>
              <a:rPr lang="en-US" dirty="0" smtClean="0"/>
              <a:t>Grant, </a:t>
            </a:r>
            <a:r>
              <a:rPr lang="en-US" dirty="0" err="1" smtClean="0"/>
              <a:t>Dermato</a:t>
            </a:r>
            <a:r>
              <a:rPr lang="en-US" dirty="0" smtClean="0"/>
              <a:t>-Endocrinology, 2011</a:t>
            </a:r>
            <a:endParaRPr lang="en-US" dirty="0"/>
          </a:p>
        </p:txBody>
      </p:sp>
      <p:pic>
        <p:nvPicPr>
          <p:cNvPr id="7" name="Content Placeholder 6" descr="Figure 1"/>
          <p:cNvPicPr>
            <a:picLocks noGrp="1"/>
          </p:cNvPicPr>
          <p:nvPr>
            <p:ph idx="1"/>
          </p:nvPr>
        </p:nvPicPr>
        <p:blipFill>
          <a:blip r:embed="rId2"/>
          <a:srcRect/>
          <a:stretch>
            <a:fillRect/>
          </a:stretch>
        </p:blipFill>
        <p:spPr bwMode="auto">
          <a:xfrm>
            <a:off x="1905000" y="1447800"/>
            <a:ext cx="5638800" cy="45720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Dental Caries – Vitamin D Clinical Trials</a:t>
            </a:r>
            <a:br>
              <a:rPr lang="en-US" dirty="0" smtClean="0"/>
            </a:br>
            <a:r>
              <a:rPr lang="en-US" dirty="0" err="1" smtClean="0"/>
              <a:t>Hujoel</a:t>
            </a:r>
            <a:r>
              <a:rPr lang="en-US" dirty="0" smtClean="0"/>
              <a:t>, 2012 </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770746" y="1676400"/>
            <a:ext cx="3791853" cy="518160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Sleep</a:t>
            </a:r>
            <a:endParaRPr lang="en-US" dirty="0"/>
          </a:p>
        </p:txBody>
      </p:sp>
      <p:sp>
        <p:nvSpPr>
          <p:cNvPr id="3" name="Content Placeholder 2"/>
          <p:cNvSpPr>
            <a:spLocks noGrp="1"/>
          </p:cNvSpPr>
          <p:nvPr>
            <p:ph idx="1"/>
          </p:nvPr>
        </p:nvSpPr>
        <p:spPr/>
        <p:txBody>
          <a:bodyPr/>
          <a:lstStyle/>
          <a:p>
            <a:r>
              <a:rPr lang="en-US" dirty="0" smtClean="0"/>
              <a:t>Raising 25OHD to 60-70 </a:t>
            </a:r>
            <a:r>
              <a:rPr lang="en-US" dirty="0" err="1" smtClean="0"/>
              <a:t>ng</a:t>
            </a:r>
            <a:r>
              <a:rPr lang="en-US" dirty="0" smtClean="0"/>
              <a:t>/ml improves sleep.</a:t>
            </a:r>
          </a:p>
          <a:p>
            <a:r>
              <a:rPr lang="en-US" dirty="0" smtClean="0"/>
              <a:t>However, after two years, systemic pain develops – due to depletion of some of the gut biome involved in B vitamin production.</a:t>
            </a:r>
          </a:p>
          <a:p>
            <a:r>
              <a:rPr lang="en-US" dirty="0" smtClean="0"/>
              <a:t>Solution: at that point, supplement with B100 for a couple of months.</a:t>
            </a:r>
          </a:p>
          <a:p>
            <a:endParaRPr lang="en-US" dirty="0" smtClean="0"/>
          </a:p>
          <a:p>
            <a:r>
              <a:rPr lang="en-US" dirty="0" err="1" smtClean="0"/>
              <a:t>Gominak</a:t>
            </a:r>
            <a:r>
              <a:rPr lang="en-US" dirty="0" smtClean="0"/>
              <a:t>, Med Hypothesis. 2016</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Vitamin D and Verbal Fluency</a:t>
            </a:r>
            <a:endParaRPr lang="en-US" dirty="0"/>
          </a:p>
        </p:txBody>
      </p:sp>
      <p:sp>
        <p:nvSpPr>
          <p:cNvPr id="3" name="Content Placeholder 2"/>
          <p:cNvSpPr>
            <a:spLocks noGrp="1"/>
          </p:cNvSpPr>
          <p:nvPr>
            <p:ph idx="1"/>
          </p:nvPr>
        </p:nvSpPr>
        <p:spPr/>
        <p:txBody>
          <a:bodyPr>
            <a:normAutofit fontScale="92500" lnSpcReduction="10000"/>
          </a:bodyPr>
          <a:lstStyle/>
          <a:p>
            <a:r>
              <a:rPr lang="en-US" dirty="0"/>
              <a:t>Performance on verbal fluency, </a:t>
            </a:r>
            <a:r>
              <a:rPr lang="en-US" dirty="0" smtClean="0"/>
              <a:t>differed </a:t>
            </a:r>
            <a:r>
              <a:rPr lang="en-US" dirty="0"/>
              <a:t>by vitamin D </a:t>
            </a:r>
            <a:r>
              <a:rPr lang="en-US" dirty="0" smtClean="0"/>
              <a:t>status. Specifically</a:t>
            </a:r>
            <a:r>
              <a:rPr lang="en-US" dirty="0"/>
              <a:t>, participants with </a:t>
            </a:r>
            <a:r>
              <a:rPr lang="en-US" dirty="0" err="1"/>
              <a:t>supratherapeutic</a:t>
            </a:r>
            <a:r>
              <a:rPr lang="en-US" dirty="0"/>
              <a:t> levels provided a greater number of </a:t>
            </a:r>
            <a:r>
              <a:rPr lang="en-US" dirty="0" smtClean="0"/>
              <a:t>words </a:t>
            </a:r>
            <a:r>
              <a:rPr lang="en-US" dirty="0"/>
              <a:t>than those with </a:t>
            </a:r>
            <a:r>
              <a:rPr lang="en-US" dirty="0" smtClean="0"/>
              <a:t>insufficient</a:t>
            </a:r>
          </a:p>
          <a:p>
            <a:r>
              <a:rPr lang="en-US" dirty="0" smtClean="0"/>
              <a:t>Similarly</a:t>
            </a:r>
            <a:r>
              <a:rPr lang="en-US" dirty="0"/>
              <a:t>, vitamin D status was a significant independent predictor of </a:t>
            </a:r>
            <a:r>
              <a:rPr lang="en-US" dirty="0" smtClean="0"/>
              <a:t>verbal. </a:t>
            </a:r>
            <a:r>
              <a:rPr lang="en-US" dirty="0" err="1"/>
              <a:t>Spline</a:t>
            </a:r>
            <a:r>
              <a:rPr lang="en-US" dirty="0"/>
              <a:t> analyses revealed that there is a positive, near-linear association between verbal fluency and 25(OH)D levels up to and exceeding </a:t>
            </a:r>
            <a:r>
              <a:rPr lang="en-US" dirty="0" smtClean="0"/>
              <a:t>40 </a:t>
            </a:r>
            <a:r>
              <a:rPr lang="en-US" dirty="0" err="1" smtClean="0"/>
              <a:t>ng</a:t>
            </a:r>
            <a:r>
              <a:rPr lang="en-US" dirty="0" smtClean="0"/>
              <a:t>/ml.</a:t>
            </a:r>
          </a:p>
          <a:p>
            <a:r>
              <a:rPr lang="en-US" dirty="0" err="1" smtClean="0"/>
              <a:t>Pettersen</a:t>
            </a:r>
            <a:r>
              <a:rPr lang="en-US" dirty="0" smtClean="0"/>
              <a:t>, JCEN, 2016</a:t>
            </a:r>
            <a:endParaRPr lang="en-US" dirty="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Vitamin D Physiology</a:t>
            </a:r>
            <a:endParaRPr lang="en-US" dirty="0"/>
          </a:p>
        </p:txBody>
      </p:sp>
      <p:sp>
        <p:nvSpPr>
          <p:cNvPr id="3" name="Content Placeholder 2"/>
          <p:cNvSpPr>
            <a:spLocks noGrp="1"/>
          </p:cNvSpPr>
          <p:nvPr>
            <p:ph idx="1"/>
          </p:nvPr>
        </p:nvSpPr>
        <p:spPr/>
        <p:txBody>
          <a:bodyPr/>
          <a:lstStyle/>
          <a:p>
            <a:r>
              <a:rPr lang="en-US" dirty="0" smtClean="0"/>
              <a:t>Vitamin D</a:t>
            </a:r>
            <a:r>
              <a:rPr lang="en-US" baseline="-25000" dirty="0" smtClean="0"/>
              <a:t>3</a:t>
            </a:r>
            <a:r>
              <a:rPr lang="en-US" dirty="0" smtClean="0"/>
              <a:t> (</a:t>
            </a:r>
            <a:r>
              <a:rPr lang="en-US" dirty="0" err="1" smtClean="0"/>
              <a:t>cholecalciferol</a:t>
            </a:r>
            <a:r>
              <a:rPr lang="en-US" dirty="0" smtClean="0"/>
              <a:t>) can be made in the skin or obtained from food or supplements</a:t>
            </a:r>
          </a:p>
          <a:p>
            <a:r>
              <a:rPr lang="en-US" dirty="0" smtClean="0"/>
              <a:t>The liver converts vitamin D</a:t>
            </a:r>
            <a:r>
              <a:rPr lang="en-US" baseline="-25000" dirty="0" smtClean="0"/>
              <a:t>3</a:t>
            </a:r>
            <a:r>
              <a:rPr lang="en-US" dirty="0" smtClean="0"/>
              <a:t> to 25-hydroxyvitamin D</a:t>
            </a:r>
            <a:r>
              <a:rPr lang="en-US" baseline="-25000" dirty="0" smtClean="0"/>
              <a:t>3</a:t>
            </a:r>
            <a:r>
              <a:rPr lang="en-US" dirty="0" smtClean="0"/>
              <a:t> [25(OH)D</a:t>
            </a:r>
            <a:r>
              <a:rPr lang="en-US" baseline="-25000" dirty="0" smtClean="0"/>
              <a:t>3</a:t>
            </a:r>
            <a:r>
              <a:rPr lang="en-US" dirty="0" smtClean="0"/>
              <a:t>] by adding an OH. The half life is about 2.5 weeks.</a:t>
            </a:r>
          </a:p>
          <a:p>
            <a:r>
              <a:rPr lang="en-US" dirty="0" smtClean="0"/>
              <a:t>The kidney converts 25(OH)D</a:t>
            </a:r>
            <a:r>
              <a:rPr lang="en-US" baseline="-25000" dirty="0" smtClean="0"/>
              <a:t>3</a:t>
            </a:r>
            <a:r>
              <a:rPr lang="en-US" dirty="0" smtClean="0"/>
              <a:t> to 1,25(OH)</a:t>
            </a:r>
            <a:r>
              <a:rPr lang="en-US" baseline="-25000" dirty="0" smtClean="0"/>
              <a:t>2</a:t>
            </a:r>
            <a:r>
              <a:rPr lang="en-US" dirty="0" smtClean="0"/>
              <a:t>D</a:t>
            </a:r>
            <a:r>
              <a:rPr lang="en-US" baseline="-25000" dirty="0" smtClean="0"/>
              <a:t>3</a:t>
            </a:r>
            <a:r>
              <a:rPr lang="en-US" dirty="0" smtClean="0"/>
              <a:t> </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Vitamin D Status and Rates of Cognitive Decline in a Multiethnic Cohort of Older Adults</a:t>
            </a:r>
          </a:p>
        </p:txBody>
      </p:sp>
      <p:sp>
        <p:nvSpPr>
          <p:cNvPr id="3" name="Content Placeholder 2"/>
          <p:cNvSpPr>
            <a:spLocks noGrp="1"/>
          </p:cNvSpPr>
          <p:nvPr>
            <p:ph idx="1"/>
          </p:nvPr>
        </p:nvSpPr>
        <p:spPr/>
        <p:txBody>
          <a:bodyPr>
            <a:normAutofit/>
          </a:bodyPr>
          <a:lstStyle/>
          <a:p>
            <a:r>
              <a:rPr lang="en-US" dirty="0"/>
              <a:t>Rates of decline in episodic memory and executive function among </a:t>
            </a:r>
            <a:r>
              <a:rPr lang="en-US" dirty="0" err="1" smtClean="0"/>
              <a:t>VitD</a:t>
            </a:r>
            <a:r>
              <a:rPr lang="en-US" dirty="0" smtClean="0"/>
              <a:t>-deficient </a:t>
            </a:r>
            <a:r>
              <a:rPr lang="en-US" dirty="0"/>
              <a:t>participants were greater than those with adequate status after controlling for age, sex, education, ethnicity, body mass index, season of blood draw, vascular risk, and </a:t>
            </a:r>
            <a:r>
              <a:rPr lang="en-US" dirty="0" err="1"/>
              <a:t>apolipoprotein</a:t>
            </a:r>
            <a:r>
              <a:rPr lang="en-US" dirty="0"/>
              <a:t> E4 </a:t>
            </a:r>
            <a:r>
              <a:rPr lang="en-US" dirty="0" smtClean="0"/>
              <a:t>genotype.</a:t>
            </a:r>
          </a:p>
          <a:p>
            <a:r>
              <a:rPr lang="en-US" dirty="0" smtClean="0"/>
              <a:t>Miller et al., JAMA </a:t>
            </a:r>
            <a:r>
              <a:rPr lang="en-US" dirty="0" err="1" smtClean="0"/>
              <a:t>Neurol</a:t>
            </a:r>
            <a:r>
              <a:rPr lang="en-US" dirty="0" smtClean="0"/>
              <a:t>, 2015</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Alzheimer’s and Dementia</a:t>
            </a:r>
            <a:br>
              <a:rPr lang="en-US" dirty="0" smtClean="0"/>
            </a:br>
            <a:r>
              <a:rPr lang="en-US" dirty="0" smtClean="0"/>
              <a:t>Prospective Study 5.6 yrs</a:t>
            </a:r>
            <a:endParaRPr lang="en-US" dirty="0"/>
          </a:p>
        </p:txBody>
      </p:sp>
      <p:pic>
        <p:nvPicPr>
          <p:cNvPr id="4" name="Content Placeholder 3" descr="An external file that holds a picture, illustration, etc.&#10;Object name is NEUROLOGY2014574723FF2.jpg"/>
          <p:cNvPicPr>
            <a:picLocks noGrp="1"/>
          </p:cNvPicPr>
          <p:nvPr>
            <p:ph idx="1"/>
          </p:nvPr>
        </p:nvPicPr>
        <p:blipFill>
          <a:blip r:embed="rId2"/>
          <a:srcRect/>
          <a:stretch>
            <a:fillRect/>
          </a:stretch>
        </p:blipFill>
        <p:spPr bwMode="auto">
          <a:xfrm>
            <a:off x="1676400" y="2057400"/>
            <a:ext cx="6477000" cy="3733800"/>
          </a:xfrm>
          <a:prstGeom prst="rect">
            <a:avLst/>
          </a:prstGeom>
          <a:noFill/>
          <a:ln w="9525">
            <a:noFill/>
            <a:miter lim="800000"/>
            <a:headEnd/>
            <a:tailEnd/>
          </a:ln>
        </p:spPr>
      </p:pic>
      <p:sp>
        <p:nvSpPr>
          <p:cNvPr id="5" name="TextBox 4"/>
          <p:cNvSpPr txBox="1"/>
          <p:nvPr/>
        </p:nvSpPr>
        <p:spPr>
          <a:xfrm>
            <a:off x="1676400" y="6096000"/>
            <a:ext cx="3327514" cy="369332"/>
          </a:xfrm>
          <a:prstGeom prst="rect">
            <a:avLst/>
          </a:prstGeom>
          <a:noFill/>
        </p:spPr>
        <p:txBody>
          <a:bodyPr wrap="none" rtlCol="0">
            <a:spAutoFit/>
          </a:bodyPr>
          <a:lstStyle/>
          <a:p>
            <a:r>
              <a:rPr lang="en-US" dirty="0" err="1" smtClean="0"/>
              <a:t>Littlejohns</a:t>
            </a:r>
            <a:r>
              <a:rPr lang="en-US" dirty="0" smtClean="0"/>
              <a:t> et al., Neurology, 2014</a:t>
            </a:r>
            <a:endParaRPr lang="en-US" dirty="0"/>
          </a:p>
        </p:txBody>
      </p:sp>
      <p:sp>
        <p:nvSpPr>
          <p:cNvPr id="6" name="TextBox 5"/>
          <p:cNvSpPr txBox="1"/>
          <p:nvPr/>
        </p:nvSpPr>
        <p:spPr>
          <a:xfrm>
            <a:off x="6019800" y="6019800"/>
            <a:ext cx="2336473" cy="369332"/>
          </a:xfrm>
          <a:prstGeom prst="rect">
            <a:avLst/>
          </a:prstGeom>
          <a:noFill/>
        </p:spPr>
        <p:txBody>
          <a:bodyPr wrap="none" rtlCol="0">
            <a:spAutoFit/>
          </a:bodyPr>
          <a:lstStyle/>
          <a:p>
            <a:r>
              <a:rPr lang="en-US" dirty="0" smtClean="0"/>
              <a:t>Divide by 2.5 for </a:t>
            </a:r>
            <a:r>
              <a:rPr lang="en-US" dirty="0" err="1" smtClean="0"/>
              <a:t>ng</a:t>
            </a:r>
            <a:r>
              <a:rPr lang="en-US" dirty="0" smtClean="0"/>
              <a:t>/ml</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Erectile Dysfunction</a:t>
            </a:r>
            <a:endParaRPr lang="en-US" dirty="0"/>
          </a:p>
        </p:txBody>
      </p:sp>
      <p:pic>
        <p:nvPicPr>
          <p:cNvPr id="4" name="Content Placeholder 3" descr="An external file that holds a picture, illustration, etc.&#10;Object name is nihms-808842-f0002.jpg"/>
          <p:cNvPicPr>
            <a:picLocks noGrp="1"/>
          </p:cNvPicPr>
          <p:nvPr>
            <p:ph idx="1"/>
          </p:nvPr>
        </p:nvPicPr>
        <p:blipFill>
          <a:blip r:embed="rId2"/>
          <a:srcRect/>
          <a:stretch>
            <a:fillRect/>
          </a:stretch>
        </p:blipFill>
        <p:spPr bwMode="auto">
          <a:xfrm>
            <a:off x="2133600" y="1781397"/>
            <a:ext cx="4876800" cy="4163568"/>
          </a:xfrm>
          <a:prstGeom prst="rect">
            <a:avLst/>
          </a:prstGeom>
          <a:noFill/>
          <a:ln w="9525">
            <a:noFill/>
            <a:miter lim="800000"/>
            <a:headEnd/>
            <a:tailEnd/>
          </a:ln>
        </p:spPr>
      </p:pic>
      <p:sp>
        <p:nvSpPr>
          <p:cNvPr id="5" name="TextBox 4"/>
          <p:cNvSpPr txBox="1"/>
          <p:nvPr/>
        </p:nvSpPr>
        <p:spPr>
          <a:xfrm>
            <a:off x="1828800" y="6019800"/>
            <a:ext cx="2313262" cy="461665"/>
          </a:xfrm>
          <a:prstGeom prst="rect">
            <a:avLst/>
          </a:prstGeom>
          <a:noFill/>
        </p:spPr>
        <p:txBody>
          <a:bodyPr wrap="none" rtlCol="0">
            <a:spAutoFit/>
          </a:bodyPr>
          <a:lstStyle/>
          <a:p>
            <a:r>
              <a:rPr lang="en-US" sz="2400" dirty="0" err="1" smtClean="0"/>
              <a:t>Farag</a:t>
            </a:r>
            <a:r>
              <a:rPr lang="en-US" sz="2400" dirty="0" smtClean="0"/>
              <a:t> et al., 2016</a:t>
            </a:r>
            <a:endParaRPr lang="en-US"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Testosterone - 1</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Participants </a:t>
            </a:r>
            <a:r>
              <a:rPr lang="en-US" dirty="0"/>
              <a:t>received either 83 </a:t>
            </a:r>
            <a:r>
              <a:rPr lang="en-US" dirty="0" err="1"/>
              <a:t>μg</a:t>
            </a:r>
            <a:r>
              <a:rPr lang="en-US" dirty="0"/>
              <a:t> (3,332 IU) vitamin D daily for 1 year (n = 31) or placebo (n =2 3). Initial 25(OH)D concentrations were in the deficiency range (&lt; </a:t>
            </a:r>
            <a:r>
              <a:rPr lang="en-US" dirty="0" smtClean="0"/>
              <a:t>20 </a:t>
            </a:r>
            <a:r>
              <a:rPr lang="en-US" dirty="0" err="1" smtClean="0"/>
              <a:t>ng</a:t>
            </a:r>
            <a:r>
              <a:rPr lang="en-US" dirty="0" smtClean="0"/>
              <a:t>/ml</a:t>
            </a:r>
            <a:r>
              <a:rPr lang="en-US" dirty="0"/>
              <a:t>) and testosterone values were at the lower end of the reference range (</a:t>
            </a:r>
            <a:r>
              <a:rPr lang="en-US" dirty="0" smtClean="0"/>
              <a:t>9.1-55.3 </a:t>
            </a:r>
            <a:r>
              <a:rPr lang="en-US" dirty="0" err="1"/>
              <a:t>nmol</a:t>
            </a:r>
            <a:r>
              <a:rPr lang="en-US" dirty="0"/>
              <a:t>/l for males aged 20-49 years) in both groups. Mean circulating 25(OH)D concentrations increased significantly by </a:t>
            </a:r>
            <a:r>
              <a:rPr lang="en-US" dirty="0" smtClean="0"/>
              <a:t>21 </a:t>
            </a:r>
            <a:r>
              <a:rPr lang="en-US" dirty="0" err="1" smtClean="0"/>
              <a:t>ng</a:t>
            </a:r>
            <a:r>
              <a:rPr lang="en-US" dirty="0" smtClean="0"/>
              <a:t>/ml </a:t>
            </a:r>
            <a:r>
              <a:rPr lang="en-US" dirty="0"/>
              <a:t>in the vitamin D group, but remained almost constant in the placebo group.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Testosterone - 2</a:t>
            </a:r>
            <a:endParaRPr lang="en-US" dirty="0"/>
          </a:p>
        </p:txBody>
      </p:sp>
      <p:sp>
        <p:nvSpPr>
          <p:cNvPr id="3" name="Content Placeholder 2"/>
          <p:cNvSpPr>
            <a:spLocks noGrp="1"/>
          </p:cNvSpPr>
          <p:nvPr>
            <p:ph idx="1"/>
          </p:nvPr>
        </p:nvSpPr>
        <p:spPr/>
        <p:txBody>
          <a:bodyPr>
            <a:normAutofit fontScale="92500"/>
          </a:bodyPr>
          <a:lstStyle/>
          <a:p>
            <a:r>
              <a:rPr lang="en-US" dirty="0" smtClean="0"/>
              <a:t>Compared to baseline values, a significant increase in total testosterone levels (from 10.7 ± 3.9 </a:t>
            </a:r>
            <a:r>
              <a:rPr lang="en-US" dirty="0" err="1" smtClean="0"/>
              <a:t>nmol</a:t>
            </a:r>
            <a:r>
              <a:rPr lang="en-US" dirty="0" smtClean="0"/>
              <a:t>/l to 13.4 ± 4.7 </a:t>
            </a:r>
            <a:r>
              <a:rPr lang="en-US" dirty="0" err="1" smtClean="0"/>
              <a:t>nmol</a:t>
            </a:r>
            <a:r>
              <a:rPr lang="en-US" dirty="0" smtClean="0"/>
              <a:t>/l; p &lt; 0.001), bioactive testosterone (from 5.2 ± 1.9 </a:t>
            </a:r>
            <a:r>
              <a:rPr lang="en-US" dirty="0" err="1" smtClean="0"/>
              <a:t>nmol</a:t>
            </a:r>
            <a:r>
              <a:rPr lang="en-US" dirty="0" smtClean="0"/>
              <a:t>/l to 6.3 ± 2.0 </a:t>
            </a:r>
            <a:r>
              <a:rPr lang="en-US" dirty="0" err="1" smtClean="0"/>
              <a:t>nmol</a:t>
            </a:r>
            <a:r>
              <a:rPr lang="en-US" dirty="0" smtClean="0"/>
              <a:t>/l; p = 0.001), and free testosterone levels (from 0.22 ± 0.08 </a:t>
            </a:r>
            <a:r>
              <a:rPr lang="en-US" dirty="0" err="1" smtClean="0"/>
              <a:t>nmol</a:t>
            </a:r>
            <a:r>
              <a:rPr lang="en-US" dirty="0" smtClean="0"/>
              <a:t>/l to 0.27 ± 0.09 </a:t>
            </a:r>
            <a:r>
              <a:rPr lang="en-US" dirty="0" err="1" smtClean="0"/>
              <a:t>nmol</a:t>
            </a:r>
            <a:r>
              <a:rPr lang="en-US" dirty="0" smtClean="0"/>
              <a:t>/l; p = 0.001) were observed in the vitamin D supplemented group. </a:t>
            </a:r>
          </a:p>
          <a:p>
            <a:r>
              <a:rPr lang="en-US" dirty="0" err="1" smtClean="0"/>
              <a:t>Pilz</a:t>
            </a:r>
            <a:r>
              <a:rPr lang="en-US" dirty="0" smtClean="0"/>
              <a:t> et al., 2011</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Surgery</a:t>
            </a:r>
            <a:endParaRPr lang="en-US" dirty="0"/>
          </a:p>
        </p:txBody>
      </p:sp>
      <p:sp>
        <p:nvSpPr>
          <p:cNvPr id="3" name="Content Placeholder 2"/>
          <p:cNvSpPr>
            <a:spLocks noGrp="1"/>
          </p:cNvSpPr>
          <p:nvPr>
            <p:ph idx="1"/>
          </p:nvPr>
        </p:nvSpPr>
        <p:spPr/>
        <p:txBody>
          <a:bodyPr/>
          <a:lstStyle/>
          <a:p>
            <a:pPr marL="0" indent="0">
              <a:spcBef>
                <a:spcPts val="0"/>
              </a:spcBef>
            </a:pPr>
            <a:r>
              <a:rPr lang="en-US" dirty="0"/>
              <a:t>The mean length of stay in </a:t>
            </a:r>
            <a:r>
              <a:rPr lang="en-US" dirty="0" smtClean="0"/>
              <a:t>    the</a:t>
            </a:r>
            <a:r>
              <a:rPr lang="en-US" dirty="0"/>
              <a:t> Surgical Intensive Care Unit for the severe vitamin D-deficient group was </a:t>
            </a:r>
            <a:r>
              <a:rPr lang="en-US" dirty="0" smtClean="0"/>
              <a:t>13 </a:t>
            </a:r>
            <a:r>
              <a:rPr lang="en-US" dirty="0"/>
              <a:t>± </a:t>
            </a:r>
            <a:r>
              <a:rPr lang="en-US" dirty="0" smtClean="0"/>
              <a:t>20 </a:t>
            </a:r>
            <a:r>
              <a:rPr lang="en-US" dirty="0"/>
              <a:t>days versus </a:t>
            </a:r>
            <a:r>
              <a:rPr lang="en-US" dirty="0" smtClean="0"/>
              <a:t>7 </a:t>
            </a:r>
            <a:r>
              <a:rPr lang="en-US" dirty="0"/>
              <a:t>± </a:t>
            </a:r>
            <a:r>
              <a:rPr lang="en-US" dirty="0" smtClean="0"/>
              <a:t>15 </a:t>
            </a:r>
            <a:r>
              <a:rPr lang="en-US" dirty="0"/>
              <a:t>days and </a:t>
            </a:r>
            <a:r>
              <a:rPr lang="en-US" dirty="0" smtClean="0"/>
              <a:t>5 </a:t>
            </a:r>
            <a:r>
              <a:rPr lang="en-US" dirty="0"/>
              <a:t>± </a:t>
            </a:r>
            <a:r>
              <a:rPr lang="en-US" dirty="0" smtClean="0"/>
              <a:t>7 </a:t>
            </a:r>
            <a:r>
              <a:rPr lang="en-US" dirty="0"/>
              <a:t>days for the moderate and mild vitamin D-deficient groups, respectively, which was clinically significant (P = </a:t>
            </a:r>
            <a:r>
              <a:rPr lang="en-US" dirty="0" smtClean="0"/>
              <a:t>0.002</a:t>
            </a:r>
            <a:r>
              <a:rPr lang="en-US" dirty="0"/>
              <a:t>). </a:t>
            </a:r>
            <a:endParaRPr lang="en-US" dirty="0" smtClean="0"/>
          </a:p>
          <a:p>
            <a:pPr marL="0" indent="0">
              <a:spcBef>
                <a:spcPts val="0"/>
              </a:spcBef>
            </a:pPr>
            <a:r>
              <a:rPr lang="en-US" dirty="0" smtClean="0"/>
              <a:t>Matthews et al., Am J </a:t>
            </a:r>
            <a:r>
              <a:rPr lang="en-US" dirty="0" err="1" smtClean="0"/>
              <a:t>Surg</a:t>
            </a:r>
            <a:r>
              <a:rPr lang="en-US" dirty="0" smtClean="0"/>
              <a:t>, 2012</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Vitamin D Policy Headed?</a:t>
            </a:r>
            <a:endParaRPr lang="en-US" dirty="0"/>
          </a:p>
        </p:txBody>
      </p:sp>
      <p:sp>
        <p:nvSpPr>
          <p:cNvPr id="3" name="Content Placeholder 2"/>
          <p:cNvSpPr>
            <a:spLocks noGrp="1"/>
          </p:cNvSpPr>
          <p:nvPr>
            <p:ph idx="1"/>
          </p:nvPr>
        </p:nvSpPr>
        <p:spPr/>
        <p:txBody>
          <a:bodyPr>
            <a:normAutofit/>
          </a:bodyPr>
          <a:lstStyle/>
          <a:p>
            <a:r>
              <a:rPr lang="en-US" dirty="0" smtClean="0"/>
              <a:t>The IOM recommendation of 2010 is now considered incorrect.</a:t>
            </a:r>
          </a:p>
          <a:p>
            <a:r>
              <a:rPr lang="en-US" dirty="0" smtClean="0"/>
              <a:t>Several major vitamin D supplementation trials will complete data collection soon. </a:t>
            </a:r>
          </a:p>
          <a:p>
            <a:r>
              <a:rPr lang="en-US" dirty="0" smtClean="0"/>
              <a:t>They generally used 2000 IU/d or 100,000 IU/mo vitamin D</a:t>
            </a:r>
            <a:r>
              <a:rPr lang="en-US" baseline="-25000" dirty="0" smtClean="0"/>
              <a:t>3</a:t>
            </a:r>
            <a:r>
              <a:rPr lang="en-US" dirty="0" smtClean="0"/>
              <a:t>, perhaps with calcium.</a:t>
            </a:r>
          </a:p>
          <a:p>
            <a:r>
              <a:rPr lang="en-US" dirty="0" smtClean="0"/>
              <a:t>The results of these studies will provide much of the basis for next recommendations.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07274.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a:t>
            </a:r>
            <a:r>
              <a:rPr lang="en-US" dirty="0" smtClean="0"/>
              <a:t>Vitamin </a:t>
            </a:r>
            <a:r>
              <a:rPr lang="en-US" dirty="0"/>
              <a:t>D </a:t>
            </a:r>
            <a:r>
              <a:rPr lang="en-US" dirty="0" smtClean="0"/>
              <a:t>Clinical </a:t>
            </a:r>
            <a:r>
              <a:rPr lang="en-US" dirty="0"/>
              <a:t>T</a:t>
            </a:r>
            <a:r>
              <a:rPr lang="en-US" dirty="0" smtClean="0"/>
              <a:t>rials </a:t>
            </a:r>
            <a:r>
              <a:rPr lang="en-US" dirty="0"/>
              <a:t>S</a:t>
            </a:r>
            <a:r>
              <a:rPr lang="en-US" dirty="0" smtClean="0"/>
              <a:t>hould </a:t>
            </a:r>
            <a:r>
              <a:rPr lang="en-US" dirty="0"/>
              <a:t>B</a:t>
            </a:r>
            <a:r>
              <a:rPr lang="en-US" dirty="0" smtClean="0"/>
              <a:t>e Based </a:t>
            </a:r>
            <a:r>
              <a:rPr lang="en-US" dirty="0"/>
              <a:t>on </a:t>
            </a:r>
            <a:r>
              <a:rPr lang="en-US" dirty="0" smtClean="0"/>
              <a:t>25(OH)D Concentrations</a:t>
            </a:r>
            <a:endParaRPr lang="en-US" dirty="0"/>
          </a:p>
        </p:txBody>
      </p:sp>
      <p:sp>
        <p:nvSpPr>
          <p:cNvPr id="3" name="Content Placeholder 2"/>
          <p:cNvSpPr>
            <a:spLocks noGrp="1"/>
          </p:cNvSpPr>
          <p:nvPr>
            <p:ph idx="1"/>
          </p:nvPr>
        </p:nvSpPr>
        <p:spPr/>
        <p:txBody>
          <a:bodyPr>
            <a:normAutofit/>
          </a:bodyPr>
          <a:lstStyle/>
          <a:p>
            <a:r>
              <a:rPr lang="en-US" dirty="0"/>
              <a:t>Most </a:t>
            </a:r>
            <a:r>
              <a:rPr lang="en-US" dirty="0" smtClean="0"/>
              <a:t>trials </a:t>
            </a:r>
            <a:r>
              <a:rPr lang="en-US" dirty="0"/>
              <a:t>used principles designed to test pharmaceutical </a:t>
            </a:r>
            <a:r>
              <a:rPr lang="en-US" dirty="0" smtClean="0"/>
              <a:t>drugs: </a:t>
            </a:r>
          </a:p>
          <a:p>
            <a:pPr lvl="1"/>
            <a:r>
              <a:rPr lang="en-US" dirty="0" smtClean="0"/>
              <a:t>the trial </a:t>
            </a:r>
            <a:r>
              <a:rPr lang="en-US" dirty="0"/>
              <a:t>is the sole source of the </a:t>
            </a:r>
            <a:r>
              <a:rPr lang="en-US" dirty="0" smtClean="0"/>
              <a:t>agent, and </a:t>
            </a:r>
          </a:p>
          <a:p>
            <a:pPr lvl="1"/>
            <a:r>
              <a:rPr lang="en-US" dirty="0" smtClean="0"/>
              <a:t>dose-response </a:t>
            </a:r>
            <a:r>
              <a:rPr lang="en-US" dirty="0"/>
              <a:t>relationships are linear. </a:t>
            </a:r>
            <a:endParaRPr lang="en-US" dirty="0" smtClean="0"/>
          </a:p>
          <a:p>
            <a:r>
              <a:rPr lang="en-US" dirty="0" smtClean="0"/>
              <a:t>However</a:t>
            </a:r>
            <a:r>
              <a:rPr lang="en-US" dirty="0"/>
              <a:t>, neither assumption is true for vitamin </a:t>
            </a:r>
            <a:r>
              <a:rPr lang="en-US" dirty="0" smtClean="0"/>
              <a:t>D </a:t>
            </a:r>
            <a:r>
              <a:rPr lang="en-US" dirty="0"/>
              <a:t>since neither vitamin D dose-responses or health outcome-serum 25(OH)D concentration relationships are </a:t>
            </a:r>
            <a:r>
              <a:rPr lang="en-US" dirty="0" smtClean="0"/>
              <a:t>linear.</a:t>
            </a:r>
            <a:endParaRPr lang="en-US" dirty="0"/>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Variation of 25(OH)D Concentration with Oral Vitamin D Intake</a:t>
            </a:r>
            <a:endParaRPr lang="en-US" dirty="0"/>
          </a:p>
        </p:txBody>
      </p:sp>
      <p:pic>
        <p:nvPicPr>
          <p:cNvPr id="4" name="Content Placeholder 3" descr="Figure 2."/>
          <p:cNvPicPr>
            <a:picLocks noGrp="1"/>
          </p:cNvPicPr>
          <p:nvPr>
            <p:ph idx="1"/>
          </p:nvPr>
        </p:nvPicPr>
        <p:blipFill>
          <a:blip r:embed="rId2"/>
          <a:srcRect/>
          <a:stretch>
            <a:fillRect/>
          </a:stretch>
        </p:blipFill>
        <p:spPr bwMode="auto">
          <a:xfrm>
            <a:off x="2057400" y="1371600"/>
            <a:ext cx="5067300" cy="4329906"/>
          </a:xfrm>
          <a:prstGeom prst="rect">
            <a:avLst/>
          </a:prstGeom>
          <a:noFill/>
          <a:ln w="9525">
            <a:noFill/>
            <a:miter lim="800000"/>
            <a:headEnd/>
            <a:tailEnd/>
          </a:ln>
        </p:spPr>
      </p:pic>
      <p:sp>
        <p:nvSpPr>
          <p:cNvPr id="5" name="TextBox 4"/>
          <p:cNvSpPr txBox="1"/>
          <p:nvPr/>
        </p:nvSpPr>
        <p:spPr>
          <a:xfrm>
            <a:off x="1295400" y="5791200"/>
            <a:ext cx="5987280" cy="830997"/>
          </a:xfrm>
          <a:prstGeom prst="rect">
            <a:avLst/>
          </a:prstGeom>
          <a:noFill/>
        </p:spPr>
        <p:txBody>
          <a:bodyPr wrap="none" rtlCol="0">
            <a:spAutoFit/>
          </a:bodyPr>
          <a:lstStyle/>
          <a:p>
            <a:r>
              <a:rPr lang="en-US" sz="2400" dirty="0" smtClean="0"/>
              <a:t>Garland CF, French CB, </a:t>
            </a:r>
            <a:r>
              <a:rPr lang="en-US" sz="2400" dirty="0" err="1" smtClean="0"/>
              <a:t>Baggerly</a:t>
            </a:r>
            <a:r>
              <a:rPr lang="en-US" sz="2400" dirty="0" smtClean="0"/>
              <a:t> LL, Heaney RP.</a:t>
            </a:r>
          </a:p>
          <a:p>
            <a:r>
              <a:rPr lang="en-US" sz="2400" dirty="0" smtClean="0"/>
              <a:t>Anticancer Res. 2011 Feb;31(2):607-11.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Serum Calcium Regulation</a:t>
            </a:r>
            <a:endParaRPr lang="en-US" dirty="0"/>
          </a:p>
        </p:txBody>
      </p:sp>
      <p:sp>
        <p:nvSpPr>
          <p:cNvPr id="3" name="Content Placeholder 2"/>
          <p:cNvSpPr>
            <a:spLocks noGrp="1"/>
          </p:cNvSpPr>
          <p:nvPr>
            <p:ph idx="1"/>
          </p:nvPr>
        </p:nvSpPr>
        <p:spPr/>
        <p:txBody>
          <a:bodyPr/>
          <a:lstStyle/>
          <a:p>
            <a:r>
              <a:rPr lang="en-US" dirty="0" smtClean="0"/>
              <a:t>1,25(OH)</a:t>
            </a:r>
            <a:r>
              <a:rPr lang="en-US" baseline="-25000" dirty="0" smtClean="0"/>
              <a:t>2</a:t>
            </a:r>
            <a:r>
              <a:rPr lang="en-US" dirty="0" smtClean="0"/>
              <a:t>D</a:t>
            </a:r>
            <a:r>
              <a:rPr lang="en-US" baseline="-25000" dirty="0" smtClean="0"/>
              <a:t>3</a:t>
            </a:r>
            <a:r>
              <a:rPr lang="en-US" dirty="0" smtClean="0"/>
              <a:t> and parathyroid hormone (PTH) keep serum calcium within a tight range.</a:t>
            </a:r>
          </a:p>
          <a:p>
            <a:r>
              <a:rPr lang="en-US" dirty="0" smtClean="0"/>
              <a:t>1,25(OH)</a:t>
            </a:r>
            <a:r>
              <a:rPr lang="en-US" baseline="-25000" dirty="0" smtClean="0"/>
              <a:t>2</a:t>
            </a:r>
            <a:r>
              <a:rPr lang="en-US" dirty="0" smtClean="0"/>
              <a:t>D</a:t>
            </a:r>
            <a:r>
              <a:rPr lang="en-US" baseline="-25000" dirty="0" smtClean="0"/>
              <a:t>3</a:t>
            </a:r>
            <a:r>
              <a:rPr lang="en-US" dirty="0" smtClean="0"/>
              <a:t> increases calcium absorption from the intestines</a:t>
            </a:r>
          </a:p>
          <a:p>
            <a:r>
              <a:rPr lang="en-US" dirty="0" smtClean="0"/>
              <a:t>PTH increases calcium absorption from the bones</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Necessity for Vitamin D Clinical Trials </a:t>
            </a:r>
            <a:endParaRPr lang="en-US" dirty="0"/>
          </a:p>
        </p:txBody>
      </p:sp>
      <p:sp>
        <p:nvSpPr>
          <p:cNvPr id="3" name="Content Placeholder 2"/>
          <p:cNvSpPr>
            <a:spLocks noGrp="1"/>
          </p:cNvSpPr>
          <p:nvPr>
            <p:ph idx="1"/>
          </p:nvPr>
        </p:nvSpPr>
        <p:spPr/>
        <p:txBody>
          <a:bodyPr/>
          <a:lstStyle/>
          <a:p>
            <a:r>
              <a:rPr lang="en-US" dirty="0" smtClean="0"/>
              <a:t>Observational studies could be using 25(OH)D concentration as an index of diet [e.g., meat eaters get 25(OH)D from meat] or UVB exposure.</a:t>
            </a:r>
          </a:p>
          <a:p>
            <a:r>
              <a:rPr lang="en-US" dirty="0" smtClean="0"/>
              <a:t>Findings of mechanisms does not tell how important vitamin D is in reducing risk.</a:t>
            </a:r>
          </a:p>
          <a:p>
            <a:r>
              <a:rPr lang="en-US" dirty="0" smtClean="0"/>
              <a:t>Health systems look to clinical trials as the “gold standard”.</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07442.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vitamin D clinical trials should be based on 25(OH)D concentrations - 2</a:t>
            </a:r>
            <a:endParaRPr lang="en-US" dirty="0"/>
          </a:p>
        </p:txBody>
      </p:sp>
      <p:sp>
        <p:nvSpPr>
          <p:cNvPr id="3" name="Content Placeholder 2"/>
          <p:cNvSpPr>
            <a:spLocks noGrp="1"/>
          </p:cNvSpPr>
          <p:nvPr>
            <p:ph idx="1"/>
          </p:nvPr>
        </p:nvSpPr>
        <p:spPr/>
        <p:txBody>
          <a:bodyPr>
            <a:normAutofit fontScale="85000" lnSpcReduction="20000"/>
          </a:bodyPr>
          <a:lstStyle/>
          <a:p>
            <a:r>
              <a:rPr lang="en-US" dirty="0"/>
              <a:t>W</a:t>
            </a:r>
            <a:r>
              <a:rPr lang="en-US" dirty="0" smtClean="0"/>
              <a:t>e </a:t>
            </a:r>
            <a:r>
              <a:rPr lang="en-US" dirty="0"/>
              <a:t>propose a hybrid observational approach to vitamin D RCT design, based primarily on serum 25(OH)D concentration, requiring an understanding of serum 25(OH)D concentration-health outcome relationships, measuring baseline 25(OH)D values, recruiting non-replete subjects, measuring serum 25(OH)D during the trial for adjustment of supplemental doses for achievement of pretrial selection of target 25(OH)D values, where possible, and analyzing health outcomes in relation to those data rather than solely to vitamin D dosages</a:t>
            </a:r>
            <a:r>
              <a:rPr lang="en-US" dirty="0" smtClean="0"/>
              <a:t>.</a:t>
            </a:r>
          </a:p>
          <a:p>
            <a:r>
              <a:rPr lang="en-US" dirty="0" smtClean="0"/>
              <a:t>Grant et al., JSBMB, 2017</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rc_mi" descr="http://www.naturalnews.com/cartoons/vitamin-d_600.jpg"/>
          <p:cNvPicPr>
            <a:picLocks/>
          </p:cNvPicPr>
          <p:nvPr/>
        </p:nvPicPr>
        <p:blipFill>
          <a:blip r:embed="rId2">
            <a:extLst>
              <a:ext uri="{28A0092B-C50C-407E-A947-70E740481C1C}">
                <a14:useLocalDpi xmlns="" xmlns:a14="http://schemas.microsoft.com/office/drawing/2010/main" val="0"/>
              </a:ext>
            </a:extLst>
          </a:blip>
          <a:srcRect/>
          <a:stretch>
            <a:fillRect/>
          </a:stretch>
        </p:blipFill>
        <p:spPr>
          <a:xfrm>
            <a:off x="914400" y="228600"/>
            <a:ext cx="7086600" cy="5715000"/>
          </a:xfrm>
          <a:prstGeom prst="rect">
            <a:avLst/>
          </a:prstGeom>
        </p:spPr>
      </p:pic>
      <p:sp>
        <p:nvSpPr>
          <p:cNvPr id="3" name="TextBox 2"/>
          <p:cNvSpPr txBox="1"/>
          <p:nvPr/>
        </p:nvSpPr>
        <p:spPr>
          <a:xfrm>
            <a:off x="1143000" y="6172200"/>
            <a:ext cx="7315200" cy="400110"/>
          </a:xfrm>
          <a:prstGeom prst="rect">
            <a:avLst/>
          </a:prstGeom>
          <a:noFill/>
        </p:spPr>
        <p:txBody>
          <a:bodyPr wrap="square" rtlCol="0">
            <a:spAutoFit/>
          </a:bodyPr>
          <a:lstStyle/>
          <a:p>
            <a:r>
              <a:rPr lang="en-US" altLang="en-US" sz="2000" dirty="0" smtClean="0"/>
              <a:t>http://www.naturalnews.com/028353_vitamin_D_sunlight.html</a:t>
            </a:r>
            <a:endParaRPr lang="en-US" sz="20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10-Embrace the Sun cover.jpg"/>
          <p:cNvPicPr>
            <a:picLocks noChangeAspect="1"/>
          </p:cNvPicPr>
          <p:nvPr/>
        </p:nvPicPr>
        <p:blipFill>
          <a:blip r:embed="rId2"/>
          <a:stretch>
            <a:fillRect/>
          </a:stretch>
        </p:blipFill>
        <p:spPr>
          <a:xfrm>
            <a:off x="2078715" y="0"/>
            <a:ext cx="4986570" cy="685800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p:txBody>
          <a:bodyPr/>
          <a:lstStyle/>
          <a:p>
            <a:r>
              <a:rPr lang="en-US" dirty="0" smtClean="0">
                <a:hlinkClick r:id="rId2"/>
              </a:rPr>
              <a:t>www.ncbi.nlm.nih.gov/pubmed/</a:t>
            </a:r>
            <a:endParaRPr lang="en-US" dirty="0" smtClean="0"/>
          </a:p>
          <a:p>
            <a:r>
              <a:rPr lang="en-US" dirty="0" smtClean="0">
                <a:hlinkClick r:id="rId3"/>
              </a:rPr>
              <a:t>scholar.google.com/</a:t>
            </a:r>
            <a:endParaRPr lang="en-US" dirty="0" smtClean="0"/>
          </a:p>
          <a:p>
            <a:r>
              <a:rPr lang="en-US" dirty="0" smtClean="0">
                <a:hlinkClick r:id="rId4"/>
              </a:rPr>
              <a:t>grassrootshealth.net/</a:t>
            </a:r>
            <a:endParaRPr lang="en-US" dirty="0" smtClean="0"/>
          </a:p>
          <a:p>
            <a:r>
              <a:rPr lang="en-US" dirty="0" smtClean="0">
                <a:hlinkClick r:id="rId5"/>
              </a:rPr>
              <a:t>www.vitamindwiki.com/VitaminDWiki</a:t>
            </a:r>
            <a:endParaRPr lang="en-US" dirty="0" smtClean="0"/>
          </a:p>
          <a:p>
            <a:r>
              <a:rPr lang="en-US" dirty="0" smtClean="0">
                <a:hlinkClick r:id="rId6"/>
              </a:rPr>
              <a:t>www.vitamindcouncil.org</a:t>
            </a:r>
            <a:endParaRPr lang="en-US" dirty="0" smtClean="0"/>
          </a:p>
          <a:p>
            <a:r>
              <a:rPr lang="en-US" dirty="0" smtClean="0">
                <a:hlinkClick r:id="rId7"/>
              </a:rPr>
              <a:t>vitamindsociety.org/</a:t>
            </a:r>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Actions of Vitamin D</a:t>
            </a:r>
            <a:endParaRPr lang="en-US" dirty="0"/>
          </a:p>
        </p:txBody>
      </p:sp>
      <p:sp>
        <p:nvSpPr>
          <p:cNvPr id="3" name="Content Placeholder 2"/>
          <p:cNvSpPr>
            <a:spLocks noGrp="1"/>
          </p:cNvSpPr>
          <p:nvPr>
            <p:ph idx="1"/>
          </p:nvPr>
        </p:nvSpPr>
        <p:spPr/>
        <p:txBody>
          <a:bodyPr>
            <a:normAutofit lnSpcReduction="10000"/>
          </a:bodyPr>
          <a:lstStyle/>
          <a:p>
            <a:r>
              <a:rPr lang="en-US" dirty="0" smtClean="0"/>
              <a:t>Most of the action of vitamin D is through 1,25(OH)</a:t>
            </a:r>
            <a:r>
              <a:rPr lang="en-US" baseline="-25000" dirty="0" smtClean="0"/>
              <a:t>2</a:t>
            </a:r>
            <a:r>
              <a:rPr lang="en-US" dirty="0" smtClean="0"/>
              <a:t>D</a:t>
            </a:r>
            <a:r>
              <a:rPr lang="en-US" baseline="-25000" dirty="0" smtClean="0"/>
              <a:t>3</a:t>
            </a:r>
            <a:r>
              <a:rPr lang="en-US" dirty="0" smtClean="0"/>
              <a:t> entering vitamin D receptors m(VDRs), which are coupled to chromosomes in nearly all cells of the body.</a:t>
            </a:r>
          </a:p>
          <a:p>
            <a:r>
              <a:rPr lang="en-US" dirty="0" smtClean="0"/>
              <a:t>When activated, the VDRs control the expression of many genes, </a:t>
            </a:r>
            <a:r>
              <a:rPr lang="en-US" dirty="0" err="1" smtClean="0"/>
              <a:t>upregulating</a:t>
            </a:r>
            <a:r>
              <a:rPr lang="en-US" dirty="0" smtClean="0"/>
              <a:t> some, </a:t>
            </a:r>
            <a:r>
              <a:rPr lang="en-US" dirty="0" err="1" smtClean="0"/>
              <a:t>downregulating</a:t>
            </a:r>
            <a:r>
              <a:rPr lang="en-US" dirty="0" smtClean="0"/>
              <a:t> others.</a:t>
            </a:r>
          </a:p>
          <a:p>
            <a:r>
              <a:rPr lang="en-US" dirty="0" smtClean="0"/>
              <a:t>Many organs can convert 25(OH)D</a:t>
            </a:r>
            <a:r>
              <a:rPr lang="en-US" baseline="-25000" dirty="0" smtClean="0"/>
              <a:t>3</a:t>
            </a:r>
            <a:r>
              <a:rPr lang="en-US" dirty="0" smtClean="0"/>
              <a:t> to 1,25(OH)</a:t>
            </a:r>
            <a:r>
              <a:rPr lang="en-US" baseline="-25000" dirty="0" smtClean="0"/>
              <a:t>2</a:t>
            </a:r>
            <a:r>
              <a:rPr lang="en-US" dirty="0" smtClean="0"/>
              <a:t>D</a:t>
            </a:r>
            <a:r>
              <a:rPr lang="en-US" baseline="-25000" dirty="0" smtClean="0"/>
              <a:t>3</a:t>
            </a:r>
            <a:r>
              <a:rPr lang="en-US" dirty="0" smtClean="0"/>
              <a:t> as needed.</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Actions of Vitamin D</a:t>
            </a:r>
            <a:endParaRPr lang="en-US" dirty="0"/>
          </a:p>
        </p:txBody>
      </p:sp>
      <p:sp>
        <p:nvSpPr>
          <p:cNvPr id="3" name="Content Placeholder 2"/>
          <p:cNvSpPr>
            <a:spLocks noGrp="1"/>
          </p:cNvSpPr>
          <p:nvPr>
            <p:ph idx="1"/>
          </p:nvPr>
        </p:nvSpPr>
        <p:spPr/>
        <p:txBody>
          <a:bodyPr/>
          <a:lstStyle/>
          <a:p>
            <a:r>
              <a:rPr lang="en-US" dirty="0" smtClean="0"/>
              <a:t>Vitamin D fights bacterial and some viral infections by inducing production of </a:t>
            </a:r>
            <a:r>
              <a:rPr lang="en-US" dirty="0" err="1" smtClean="0"/>
              <a:t>cathelicidin</a:t>
            </a:r>
            <a:r>
              <a:rPr lang="en-US" dirty="0" smtClean="0"/>
              <a:t>, a polypeptide with antimicrobial and </a:t>
            </a:r>
            <a:r>
              <a:rPr lang="en-US" dirty="0" err="1" smtClean="0"/>
              <a:t>antiendotoxin</a:t>
            </a:r>
            <a:r>
              <a:rPr lang="en-US" dirty="0" smtClean="0"/>
              <a:t> properties.</a:t>
            </a:r>
          </a:p>
          <a:p>
            <a:r>
              <a:rPr lang="en-US" dirty="0" smtClean="0"/>
              <a:t>Vitamin D reduces inflammation by reducing production of </a:t>
            </a:r>
            <a:r>
              <a:rPr lang="en-US" dirty="0" err="1" smtClean="0"/>
              <a:t>proinflammatory</a:t>
            </a:r>
            <a:r>
              <a:rPr lang="en-US" dirty="0" smtClean="0"/>
              <a:t> cytokines (chemical messengers).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Skin Pigmentation</a:t>
            </a:r>
            <a:endParaRPr lang="en-US" dirty="0"/>
          </a:p>
        </p:txBody>
      </p:sp>
      <p:sp>
        <p:nvSpPr>
          <p:cNvPr id="3" name="Content Placeholder 2"/>
          <p:cNvSpPr>
            <a:spLocks noGrp="1"/>
          </p:cNvSpPr>
          <p:nvPr>
            <p:ph idx="1"/>
          </p:nvPr>
        </p:nvSpPr>
        <p:spPr/>
        <p:txBody>
          <a:bodyPr/>
          <a:lstStyle/>
          <a:p>
            <a:r>
              <a:rPr lang="en-US" dirty="0" smtClean="0"/>
              <a:t>Skin pigmentation varies globally depending on where people live for hundreds to thousands of years.</a:t>
            </a:r>
          </a:p>
          <a:p>
            <a:r>
              <a:rPr lang="en-US" dirty="0" smtClean="0"/>
              <a:t>Dark skin in the tropics reduces risk of free radical formation and skin cancer as well as </a:t>
            </a:r>
            <a:r>
              <a:rPr lang="en-US" dirty="0" err="1" smtClean="0"/>
              <a:t>folate</a:t>
            </a:r>
            <a:r>
              <a:rPr lang="en-US" dirty="0" smtClean="0"/>
              <a:t> destruction.</a:t>
            </a:r>
          </a:p>
          <a:p>
            <a:r>
              <a:rPr lang="en-US" dirty="0" smtClean="0"/>
              <a:t>Pale skin at high latitudes permits vitamin D production for low UVB doses.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Skin Color Distribution</a:t>
            </a:r>
            <a:endParaRPr lang="en-US" dirty="0"/>
          </a:p>
        </p:txBody>
      </p:sp>
      <p:pic>
        <p:nvPicPr>
          <p:cNvPr id="4" name="Picture 4" descr="The image “file:///C:/Documents%20and%20Settings/Administrator/Desktop/Map_of_skin_hue_equi.png” cannot be displayed, because it contains errors."/>
          <p:cNvPicPr>
            <a:picLocks noGrp="1" noChangeAspect="1" noChangeArrowheads="1"/>
          </p:cNvPicPr>
          <p:nvPr>
            <p:ph idx="1"/>
          </p:nvPr>
        </p:nvPicPr>
        <p:blipFill>
          <a:blip r:embed="rId2"/>
          <a:srcRect/>
          <a:stretch>
            <a:fillRect/>
          </a:stretch>
        </p:blipFill>
        <p:spPr bwMode="auto">
          <a:xfrm>
            <a:off x="304800" y="2057400"/>
            <a:ext cx="8542055" cy="3337096"/>
          </a:xfrm>
          <a:prstGeom prst="rect">
            <a:avLst/>
          </a:prstGeom>
          <a:noFill/>
        </p:spPr>
      </p:pic>
      <p:sp>
        <p:nvSpPr>
          <p:cNvPr id="5" name="TextBox 4"/>
          <p:cNvSpPr txBox="1"/>
          <p:nvPr/>
        </p:nvSpPr>
        <p:spPr>
          <a:xfrm>
            <a:off x="1600200" y="5943600"/>
            <a:ext cx="4488345" cy="461665"/>
          </a:xfrm>
          <a:prstGeom prst="rect">
            <a:avLst/>
          </a:prstGeom>
          <a:noFill/>
        </p:spPr>
        <p:txBody>
          <a:bodyPr wrap="none" rtlCol="0">
            <a:spAutoFit/>
          </a:bodyPr>
          <a:lstStyle/>
          <a:p>
            <a:r>
              <a:rPr lang="en-US" sz="2400" dirty="0" smtClean="0"/>
              <a:t>George Chaplin and Nina </a:t>
            </a:r>
            <a:r>
              <a:rPr lang="en-US" sz="2400" dirty="0" err="1" smtClean="0"/>
              <a:t>Jablonski</a:t>
            </a:r>
            <a:endParaRPr lang="en-US"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396</TotalTime>
  <Words>1579</Words>
  <Application>Microsoft Office PowerPoint</Application>
  <PresentationFormat>On-screen Show (4:3)</PresentationFormat>
  <Paragraphs>208</Paragraphs>
  <Slides>55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57" baseType="lpstr">
      <vt:lpstr>Office Theme</vt:lpstr>
      <vt:lpstr>KGPlot</vt:lpstr>
      <vt:lpstr>Vitamin D Update Smart Life Forum, Oct. 19, 2017</vt:lpstr>
      <vt:lpstr>Disclosure</vt:lpstr>
      <vt:lpstr>Outline</vt:lpstr>
      <vt:lpstr>Vitamin D Physiology</vt:lpstr>
      <vt:lpstr>Serum Calcium Regulation</vt:lpstr>
      <vt:lpstr>Other Actions of Vitamin D</vt:lpstr>
      <vt:lpstr>More Actions of Vitamin D</vt:lpstr>
      <vt:lpstr>Skin Pigmentation</vt:lpstr>
      <vt:lpstr>Human Skin Color Distribution</vt:lpstr>
      <vt:lpstr>Recommendations</vt:lpstr>
      <vt:lpstr>Leaders of the Two Camps</vt:lpstr>
      <vt:lpstr>Vitamin D from UVB Exposure</vt:lpstr>
      <vt:lpstr>Slide 13</vt:lpstr>
      <vt:lpstr>Slide 14</vt:lpstr>
      <vt:lpstr>Other Effects of UV Exposure</vt:lpstr>
      <vt:lpstr>Those Most Likely to Have Low 25(OH)D Concentrations</vt:lpstr>
      <vt:lpstr>Value of Measuring 25(OH)D</vt:lpstr>
      <vt:lpstr>Benefits of Higher 25(OH)D (Partial List)</vt:lpstr>
      <vt:lpstr>Colon Cancer Mortality Rates, White Males, 1950-69</vt:lpstr>
      <vt:lpstr>Slide 20</vt:lpstr>
      <vt:lpstr>Slide 21</vt:lpstr>
      <vt:lpstr>Types of Cancer Reduced  by UVB Exposure in the U.S.</vt:lpstr>
      <vt:lpstr>Breast Cancer Incidence Odds Ratio vs. 25(OH)D Concentration </vt:lpstr>
      <vt:lpstr>Slide 24</vt:lpstr>
      <vt:lpstr>Cardiovascular Disease Meta-analysis [Wang, 2012]</vt:lpstr>
      <vt:lpstr>Seasonal Influenza</vt:lpstr>
      <vt:lpstr>Pregnancy</vt:lpstr>
      <vt:lpstr>Benefits of Vitamin D  during Pregnancy</vt:lpstr>
      <vt:lpstr>Slide 29</vt:lpstr>
      <vt:lpstr>Slide 30</vt:lpstr>
      <vt:lpstr>An estimate of the global reduction in mortality rates through doubling vitamin D levels.</vt:lpstr>
      <vt:lpstr>Athletic Performance</vt:lpstr>
      <vt:lpstr>From VitaminDCouncil.org by John Cannell (2010)</vt:lpstr>
      <vt:lpstr>Autism Prevalence, White Children, vs. UVB dose for October</vt:lpstr>
      <vt:lpstr>ADHD Prevalence 2007 From the CDC</vt:lpstr>
      <vt:lpstr>Dental Caries Rate for Servicemen, 1918-1934 vs.  UVB Dose</vt:lpstr>
      <vt:lpstr>Dental Caries – Vitamin D Clinical Trials Hujoel, 2012 </vt:lpstr>
      <vt:lpstr>Sleep</vt:lpstr>
      <vt:lpstr>Vitamin D and Verbal Fluency</vt:lpstr>
      <vt:lpstr>Vitamin D Status and Rates of Cognitive Decline in a Multiethnic Cohort of Older Adults</vt:lpstr>
      <vt:lpstr>Alzheimer’s and Dementia Prospective Study 5.6 yrs</vt:lpstr>
      <vt:lpstr>Erectile Dysfunction</vt:lpstr>
      <vt:lpstr>Testosterone - 1</vt:lpstr>
      <vt:lpstr>Testosterone - 2</vt:lpstr>
      <vt:lpstr>Surgery</vt:lpstr>
      <vt:lpstr>Where is Vitamin D Policy Headed?</vt:lpstr>
      <vt:lpstr>Slide 47</vt:lpstr>
      <vt:lpstr>Why Vitamin D Clinical Trials Should Be Based on 25(OH)D Concentrations</vt:lpstr>
      <vt:lpstr>Variation of 25(OH)D Concentration with Oral Vitamin D Intake</vt:lpstr>
      <vt:lpstr>Necessity for Vitamin D Clinical Trials </vt:lpstr>
      <vt:lpstr>Slide 51</vt:lpstr>
      <vt:lpstr>Why vitamin D clinical trials should be based on 25(OH)D concentrations - 2</vt:lpstr>
      <vt:lpstr>Slide 53</vt:lpstr>
      <vt:lpstr>Slide 54</vt:lpstr>
      <vt:lpstr>For More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Vitamin D Update</dc:title>
  <dc:creator>Bill</dc:creator>
  <cp:lastModifiedBy>Bill</cp:lastModifiedBy>
  <cp:revision>63</cp:revision>
  <dcterms:created xsi:type="dcterms:W3CDTF">2017-10-11T16:55:53Z</dcterms:created>
  <dcterms:modified xsi:type="dcterms:W3CDTF">2017-10-19T19:35:53Z</dcterms:modified>
</cp:coreProperties>
</file>